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Helvetica Neue Light" panose="020B0604020202020204" charset="0"/>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Anton" panose="020B0604020202020204" charset="0"/>
      <p:regular r:id="rId50"/>
    </p:embeddedFont>
    <p:embeddedFont>
      <p:font typeface="DM Sans Medium" panose="020B0604020202020204" charset="0"/>
      <p:regular r:id="rId51"/>
      <p:bold r:id="rId52"/>
      <p:italic r:id="rId53"/>
      <p:boldItalic r:id="rId54"/>
    </p:embeddedFont>
    <p:embeddedFont>
      <p:font typeface="DM Sans"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00611C-82E5-470B-ACA0-BEECB62CA361}">
  <a:tblStyle styleId="{4D00611C-82E5-470B-ACA0-BEECB62CA361}"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8" d="100"/>
          <a:sy n="148" d="100"/>
        </p:scale>
        <p:origin x="552" y="101"/>
      </p:cViewPr>
      <p:guideLst>
        <p:guide orient="horz" pos="283"/>
        <p:guide pos="288"/>
        <p:guide pos="5459"/>
        <p:guide orient="horz" pos="289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971897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db754275c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db754275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Editar: nombre del curso</a:t>
            </a:r>
            <a:endParaRPr/>
          </a:p>
        </p:txBody>
      </p:sp>
    </p:spTree>
    <p:extLst>
      <p:ext uri="{BB962C8B-B14F-4D97-AF65-F5344CB8AC3E}">
        <p14:creationId xmlns:p14="http://schemas.microsoft.com/office/powerpoint/2010/main" val="2268030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4aa034a714_1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4aa034a714_1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1154828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4aa034a714_1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4aa034a714_1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3902967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4aa034a714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4aa034a714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4144589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4aa034a714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4aa034a714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4131856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4aa034a714_1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4aa034a714_1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256949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4aa034a714_1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4aa034a714_1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428764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40f1ac30bc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140f1ac30bc_0_19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521379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4aa034a714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4aa034a714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3696641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4aa034a714_1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4aa034a714_1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482553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4aa034a714_1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4aa034a714_1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4132396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db754275c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db754275c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182605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4aa034a714_1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4aa034a714_1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4130192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4aab9cfe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g14aab9cfe1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618144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aab9cfe1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aab9cfe1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b="1">
                <a:solidFill>
                  <a:schemeClr val="dk1"/>
                </a:solidFill>
                <a:highlight>
                  <a:schemeClr val="lt1"/>
                </a:highlight>
                <a:latin typeface="DM Sans"/>
                <a:ea typeface="DM Sans"/>
                <a:cs typeface="DM Sans"/>
                <a:sym typeface="DM Sans"/>
              </a:rPr>
              <a:t>Profesor/a: </a:t>
            </a:r>
            <a:r>
              <a:rPr lang="es-419">
                <a:solidFill>
                  <a:schemeClr val="dk1"/>
                </a:solidFill>
                <a:highlight>
                  <a:schemeClr val="lt1"/>
                </a:highlight>
                <a:latin typeface="DM Sans"/>
                <a:ea typeface="DM Sans"/>
                <a:cs typeface="DM Sans"/>
                <a:sym typeface="DM Sans"/>
              </a:rPr>
              <a:t>Estas actividades complementarias son ejercitaciones prácticas a utilizar en la clase si se dispone de tiempo. Lo deben realizar de forma individual los alumnos o el docente mostrar codeando en vivo su resolución.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378495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4aab9cfe13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4aab9cfe13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b="1">
                <a:solidFill>
                  <a:schemeClr val="dk1"/>
                </a:solidFill>
                <a:highlight>
                  <a:schemeClr val="lt1"/>
                </a:highlight>
                <a:latin typeface="DM Sans"/>
                <a:ea typeface="DM Sans"/>
                <a:cs typeface="DM Sans"/>
                <a:sym typeface="DM Sans"/>
              </a:rPr>
              <a:t>Profesor/a: </a:t>
            </a:r>
            <a:r>
              <a:rPr lang="es-419">
                <a:solidFill>
                  <a:schemeClr val="dk1"/>
                </a:solidFill>
                <a:highlight>
                  <a:schemeClr val="lt1"/>
                </a:highlight>
                <a:latin typeface="DM Sans"/>
                <a:ea typeface="DM Sans"/>
                <a:cs typeface="DM Sans"/>
                <a:sym typeface="DM Sans"/>
              </a:rPr>
              <a:t>Estas actividades complementarias son ejercitaciones prácticas a utilizar en la clase si se dispone de tiempo. Lo deben realizar de forma individual los alumnos o el docente mostrar codeando en vivo su resolución. </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979835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4aab9cfe1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14aab9cfe13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131781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4aab9cfe1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14aab9cfe13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3732328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4aab9cfe13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g14aab9cfe13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681735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4aab9cfe1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4aab9cfe1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252475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4aab9cfe13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g14aab9cfe13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937902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4aab9cfe13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4aab9cfe1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434382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6c7c7327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16c7c7327f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016865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4aab9cfe13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4aab9cfe13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691543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4aab9cfe13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4aab9cfe1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98070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4aab9cfe13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4aab9cfe13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77165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4aab9cfe13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14aab9cfe13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176163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4aab9cfe13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4aab9cfe13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3183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4aab9cfe13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4aab9cfe13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1019975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4aab9cfe13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4aab9cfe13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809065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4aab9cfe13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4aab9cfe13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126429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4aab9cfe13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4aab9cfe13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731850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4aab9cfe13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4aab9cfe13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802557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6da5605b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16da5605be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3119911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6c7c7327f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6c7c7327f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2366012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6c7c7327f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6c7c7327f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3381947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4aa034a714_1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14aa034a714_1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latin typeface="DM Sans"/>
              <a:ea typeface="DM Sans"/>
              <a:cs typeface="DM Sans"/>
              <a:sym typeface="DM Sans"/>
            </a:endParaRPr>
          </a:p>
        </p:txBody>
      </p:sp>
    </p:spTree>
    <p:extLst>
      <p:ext uri="{BB962C8B-B14F-4D97-AF65-F5344CB8AC3E}">
        <p14:creationId xmlns:p14="http://schemas.microsoft.com/office/powerpoint/2010/main" val="2431850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4aa034a714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4aa034a714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4265677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4aa034a714_1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aa034a714_1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highlight>
                <a:schemeClr val="lt1"/>
              </a:highlight>
              <a:latin typeface="DM Sans"/>
              <a:ea typeface="DM Sans"/>
              <a:cs typeface="DM Sans"/>
              <a:sym typeface="DM Sans"/>
            </a:endParaRPr>
          </a:p>
        </p:txBody>
      </p:sp>
    </p:spTree>
    <p:extLst>
      <p:ext uri="{BB962C8B-B14F-4D97-AF65-F5344CB8AC3E}">
        <p14:creationId xmlns:p14="http://schemas.microsoft.com/office/powerpoint/2010/main" val="28913173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2"/>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6000">
                <a:solidFill>
                  <a:srgbClr val="E8E7E3"/>
                </a:solidFill>
              </a:rPr>
              <a:t>☕ </a:t>
            </a:r>
            <a:endParaRPr sz="6000">
              <a:solidFill>
                <a:srgbClr val="E8E7E3"/>
              </a:solidFill>
            </a:endParaRPr>
          </a:p>
          <a:p>
            <a:pPr marL="0" lvl="0" indent="0" algn="ctr" rtl="0">
              <a:spcBef>
                <a:spcPts val="0"/>
              </a:spcBef>
              <a:spcAft>
                <a:spcPts val="0"/>
              </a:spcAft>
              <a:buNone/>
            </a:pPr>
            <a:r>
              <a:rPr lang="es-419"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419"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5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55"/>
        <p:cNvGrpSpPr/>
        <p:nvPr/>
      </p:nvGrpSpPr>
      <p:grpSpPr>
        <a:xfrm>
          <a:off x="0" y="0"/>
          <a:ext cx="0" cy="0"/>
          <a:chOff x="0" y="0"/>
          <a:chExt cx="0" cy="0"/>
        </a:xfrm>
      </p:grpSpPr>
      <p:pic>
        <p:nvPicPr>
          <p:cNvPr id="56" name="Google Shape;56;p1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9" name="Google Shape;59;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0" name="Google Shape;6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7" name="Google Shape;67;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8" name="Google Shape;6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1" name="Google Shape;71;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5" name="Google Shape;75;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79" name="Google Shape;79;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0" name="Google Shape;8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83" name="Google Shape;83;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4" name="Google Shape;8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87" name="Google Shape;87;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89"/>
        <p:cNvGrpSpPr/>
        <p:nvPr/>
      </p:nvGrpSpPr>
      <p:grpSpPr>
        <a:xfrm>
          <a:off x="0" y="0"/>
          <a:ext cx="0" cy="0"/>
          <a:chOff x="0" y="0"/>
          <a:chExt cx="0" cy="0"/>
        </a:xfrm>
      </p:grpSpPr>
      <p:sp>
        <p:nvSpPr>
          <p:cNvPr id="90" name="Google Shape;90;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91" name="Google Shape;91;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93"/>
        <p:cNvGrpSpPr/>
        <p:nvPr/>
      </p:nvGrpSpPr>
      <p:grpSpPr>
        <a:xfrm>
          <a:off x="0" y="0"/>
          <a:ext cx="0" cy="0"/>
          <a:chOff x="0" y="0"/>
          <a:chExt cx="0" cy="0"/>
        </a:xfrm>
      </p:grpSpPr>
      <p:sp>
        <p:nvSpPr>
          <p:cNvPr id="94" name="Google Shape;94;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95" name="Google Shape;95;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96" name="Google Shape;9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97"/>
        <p:cNvGrpSpPr/>
        <p:nvPr/>
      </p:nvGrpSpPr>
      <p:grpSpPr>
        <a:xfrm>
          <a:off x="0" y="0"/>
          <a:ext cx="0" cy="0"/>
          <a:chOff x="0" y="0"/>
          <a:chExt cx="0" cy="0"/>
        </a:xfrm>
      </p:grpSpPr>
      <p:sp>
        <p:nvSpPr>
          <p:cNvPr id="98" name="Google Shape;98;p2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99" name="Google Shape;99;p2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0" name="Google Shape;10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01"/>
        <p:cNvGrpSpPr/>
        <p:nvPr/>
      </p:nvGrpSpPr>
      <p:grpSpPr>
        <a:xfrm>
          <a:off x="0" y="0"/>
          <a:ext cx="0" cy="0"/>
          <a:chOff x="0" y="0"/>
          <a:chExt cx="0" cy="0"/>
        </a:xfrm>
      </p:grpSpPr>
      <p:sp>
        <p:nvSpPr>
          <p:cNvPr id="102" name="Google Shape;102;p2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03" name="Google Shape;103;p2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4" name="Google Shape;10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05"/>
        <p:cNvGrpSpPr/>
        <p:nvPr/>
      </p:nvGrpSpPr>
      <p:grpSpPr>
        <a:xfrm>
          <a:off x="0" y="0"/>
          <a:ext cx="0" cy="0"/>
          <a:chOff x="0" y="0"/>
          <a:chExt cx="0" cy="0"/>
        </a:xfrm>
      </p:grpSpPr>
      <p:sp>
        <p:nvSpPr>
          <p:cNvPr id="106" name="Google Shape;106;p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07" name="Google Shape;107;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8" name="Google Shape;108;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09"/>
        <p:cNvGrpSpPr/>
        <p:nvPr/>
      </p:nvGrpSpPr>
      <p:grpSpPr>
        <a:xfrm>
          <a:off x="0" y="0"/>
          <a:ext cx="0" cy="0"/>
          <a:chOff x="0" y="0"/>
          <a:chExt cx="0" cy="0"/>
        </a:xfrm>
      </p:grpSpPr>
      <p:sp>
        <p:nvSpPr>
          <p:cNvPr id="110" name="Google Shape;110;p2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11" name="Google Shape;111;p2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2" name="Google Shape;112;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13"/>
        <p:cNvGrpSpPr/>
        <p:nvPr/>
      </p:nvGrpSpPr>
      <p:grpSpPr>
        <a:xfrm>
          <a:off x="0" y="0"/>
          <a:ext cx="0" cy="0"/>
          <a:chOff x="0" y="0"/>
          <a:chExt cx="0" cy="0"/>
        </a:xfrm>
      </p:grpSpPr>
      <p:sp>
        <p:nvSpPr>
          <p:cNvPr id="114" name="Google Shape;114;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15" name="Google Shape;115;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16" name="Google Shape;116;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17"/>
        <p:cNvGrpSpPr/>
        <p:nvPr/>
      </p:nvGrpSpPr>
      <p:grpSpPr>
        <a:xfrm>
          <a:off x="0" y="0"/>
          <a:ext cx="0" cy="0"/>
          <a:chOff x="0" y="0"/>
          <a:chExt cx="0" cy="0"/>
        </a:xfrm>
      </p:grpSpPr>
      <p:sp>
        <p:nvSpPr>
          <p:cNvPr id="118" name="Google Shape;118;p3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19" name="Google Shape;119;p3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0" name="Google Shape;120;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10"/>
        <p:cNvGrpSpPr/>
        <p:nvPr/>
      </p:nvGrpSpPr>
      <p:grpSpPr>
        <a:xfrm>
          <a:off x="0" y="0"/>
          <a:ext cx="0" cy="0"/>
          <a:chOff x="0" y="0"/>
          <a:chExt cx="0" cy="0"/>
        </a:xfrm>
      </p:grpSpPr>
      <p:sp>
        <p:nvSpPr>
          <p:cNvPr id="11" name="Google Shape;11;p4"/>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Google Shape;12;p4"/>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3" name="Google Shape;13;p4"/>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14;p4"/>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5" name="Google Shape;15;p4"/>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6" name="Google Shape;16;p4"/>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17" name="Google Shape;17;p4"/>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18" name="Google Shape;18;p4"/>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19" name="Google Shape;19;p4"/>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0" name="Google Shape;20;p4"/>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4"/>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22" name="Google Shape;22;p4"/>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23" name="Google Shape;23;p4"/>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24" name="Google Shape;24;p4"/>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25" name="Google Shape;25;p4"/>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26" name="Google Shape;26;p4"/>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4"/>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28;p4"/>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29" name="Google Shape;29;p4"/>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30" name="Google Shape;30;p4"/>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31" name="Google Shape;31;p4"/>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32" name="Google Shape;32;p4"/>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33" name="Google Shape;33;p4"/>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21"/>
        <p:cNvGrpSpPr/>
        <p:nvPr/>
      </p:nvGrpSpPr>
      <p:grpSpPr>
        <a:xfrm>
          <a:off x="0" y="0"/>
          <a:ext cx="0" cy="0"/>
          <a:chOff x="0" y="0"/>
          <a:chExt cx="0" cy="0"/>
        </a:xfrm>
      </p:grpSpPr>
      <p:sp>
        <p:nvSpPr>
          <p:cNvPr id="122" name="Google Shape;122;p3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23" name="Google Shape;123;p3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4" name="Google Shape;12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25"/>
        <p:cNvGrpSpPr/>
        <p:nvPr/>
      </p:nvGrpSpPr>
      <p:grpSpPr>
        <a:xfrm>
          <a:off x="0" y="0"/>
          <a:ext cx="0" cy="0"/>
          <a:chOff x="0" y="0"/>
          <a:chExt cx="0" cy="0"/>
        </a:xfrm>
      </p:grpSpPr>
      <p:sp>
        <p:nvSpPr>
          <p:cNvPr id="126" name="Google Shape;126;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7" name="Google Shape;127;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8" name="Google Shape;128;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29"/>
        <p:cNvGrpSpPr/>
        <p:nvPr/>
      </p:nvGrpSpPr>
      <p:grpSpPr>
        <a:xfrm>
          <a:off x="0" y="0"/>
          <a:ext cx="0" cy="0"/>
          <a:chOff x="0" y="0"/>
          <a:chExt cx="0" cy="0"/>
        </a:xfrm>
      </p:grpSpPr>
      <p:sp>
        <p:nvSpPr>
          <p:cNvPr id="130" name="Google Shape;130;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1" name="Google Shape;131;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32" name="Google Shape;13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33"/>
        <p:cNvGrpSpPr/>
        <p:nvPr/>
      </p:nvGrpSpPr>
      <p:grpSpPr>
        <a:xfrm>
          <a:off x="0" y="0"/>
          <a:ext cx="0" cy="0"/>
          <a:chOff x="0" y="0"/>
          <a:chExt cx="0" cy="0"/>
        </a:xfrm>
      </p:grpSpPr>
      <p:pic>
        <p:nvPicPr>
          <p:cNvPr id="134" name="Google Shape;134;p3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35"/>
        <p:cNvGrpSpPr/>
        <p:nvPr/>
      </p:nvGrpSpPr>
      <p:grpSpPr>
        <a:xfrm>
          <a:off x="0" y="0"/>
          <a:ext cx="0" cy="0"/>
          <a:chOff x="0" y="0"/>
          <a:chExt cx="0" cy="0"/>
        </a:xfrm>
      </p:grpSpPr>
      <p:pic>
        <p:nvPicPr>
          <p:cNvPr id="136" name="Google Shape;136;p35"/>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37"/>
        <p:cNvGrpSpPr/>
        <p:nvPr/>
      </p:nvGrpSpPr>
      <p:grpSpPr>
        <a:xfrm>
          <a:off x="0" y="0"/>
          <a:ext cx="0" cy="0"/>
          <a:chOff x="0" y="0"/>
          <a:chExt cx="0" cy="0"/>
        </a:xfrm>
      </p:grpSpPr>
      <p:pic>
        <p:nvPicPr>
          <p:cNvPr id="138" name="Google Shape;138;p36"/>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39"/>
        <p:cNvGrpSpPr/>
        <p:nvPr/>
      </p:nvGrpSpPr>
      <p:grpSpPr>
        <a:xfrm>
          <a:off x="0" y="0"/>
          <a:ext cx="0" cy="0"/>
          <a:chOff x="0" y="0"/>
          <a:chExt cx="0" cy="0"/>
        </a:xfrm>
      </p:grpSpPr>
      <p:pic>
        <p:nvPicPr>
          <p:cNvPr id="140" name="Google Shape;140;p3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 imagen">
  <p:cSld name="SECTION_HEADER_1_1_1_1_1_1_1_2">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p3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144"/>
        <p:cNvGrpSpPr/>
        <p:nvPr/>
      </p:nvGrpSpPr>
      <p:grpSpPr>
        <a:xfrm>
          <a:off x="0" y="0"/>
          <a:ext cx="0" cy="0"/>
          <a:chOff x="0" y="0"/>
          <a:chExt cx="0" cy="0"/>
        </a:xfrm>
      </p:grpSpPr>
      <p:pic>
        <p:nvPicPr>
          <p:cNvPr id="145" name="Google Shape;145;p3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40"/>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4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41"/>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1" name="Google Shape;151;p4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152"/>
        <p:cNvGrpSpPr/>
        <p:nvPr/>
      </p:nvGrpSpPr>
      <p:grpSpPr>
        <a:xfrm>
          <a:off x="0" y="0"/>
          <a:ext cx="0" cy="0"/>
          <a:chOff x="0" y="0"/>
          <a:chExt cx="0" cy="0"/>
        </a:xfrm>
      </p:grpSpPr>
      <p:pic>
        <p:nvPicPr>
          <p:cNvPr id="153" name="Google Shape;153;p4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154"/>
        <p:cNvGrpSpPr/>
        <p:nvPr/>
      </p:nvGrpSpPr>
      <p:grpSpPr>
        <a:xfrm>
          <a:off x="0" y="0"/>
          <a:ext cx="0" cy="0"/>
          <a:chOff x="0" y="0"/>
          <a:chExt cx="0" cy="0"/>
        </a:xfrm>
      </p:grpSpPr>
      <p:pic>
        <p:nvPicPr>
          <p:cNvPr id="155" name="Google Shape;155;p43"/>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156"/>
        <p:cNvGrpSpPr/>
        <p:nvPr/>
      </p:nvGrpSpPr>
      <p:grpSpPr>
        <a:xfrm>
          <a:off x="0" y="0"/>
          <a:ext cx="0" cy="0"/>
          <a:chOff x="0" y="0"/>
          <a:chExt cx="0" cy="0"/>
        </a:xfrm>
      </p:grpSpPr>
      <p:pic>
        <p:nvPicPr>
          <p:cNvPr id="157" name="Google Shape;157;p4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158"/>
        <p:cNvGrpSpPr/>
        <p:nvPr/>
      </p:nvGrpSpPr>
      <p:grpSpPr>
        <a:xfrm>
          <a:off x="0" y="0"/>
          <a:ext cx="0" cy="0"/>
          <a:chOff x="0" y="0"/>
          <a:chExt cx="0" cy="0"/>
        </a:xfrm>
      </p:grpSpPr>
      <p:sp>
        <p:nvSpPr>
          <p:cNvPr id="159" name="Google Shape;159;p45"/>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4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161"/>
        <p:cNvGrpSpPr/>
        <p:nvPr/>
      </p:nvGrpSpPr>
      <p:grpSpPr>
        <a:xfrm>
          <a:off x="0" y="0"/>
          <a:ext cx="0" cy="0"/>
          <a:chOff x="0" y="0"/>
          <a:chExt cx="0" cy="0"/>
        </a:xfrm>
      </p:grpSpPr>
      <p:pic>
        <p:nvPicPr>
          <p:cNvPr id="162" name="Google Shape;162;p4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163"/>
        <p:cNvGrpSpPr/>
        <p:nvPr/>
      </p:nvGrpSpPr>
      <p:grpSpPr>
        <a:xfrm>
          <a:off x="0" y="0"/>
          <a:ext cx="0" cy="0"/>
          <a:chOff x="0" y="0"/>
          <a:chExt cx="0" cy="0"/>
        </a:xfrm>
      </p:grpSpPr>
      <p:pic>
        <p:nvPicPr>
          <p:cNvPr id="164" name="Google Shape;164;p4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165"/>
        <p:cNvGrpSpPr/>
        <p:nvPr/>
      </p:nvGrpSpPr>
      <p:grpSpPr>
        <a:xfrm>
          <a:off x="0" y="0"/>
          <a:ext cx="0" cy="0"/>
          <a:chOff x="0" y="0"/>
          <a:chExt cx="0" cy="0"/>
        </a:xfrm>
      </p:grpSpPr>
      <p:pic>
        <p:nvPicPr>
          <p:cNvPr id="166" name="Google Shape;166;p4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167"/>
        <p:cNvGrpSpPr/>
        <p:nvPr/>
      </p:nvGrpSpPr>
      <p:grpSpPr>
        <a:xfrm>
          <a:off x="0" y="0"/>
          <a:ext cx="0" cy="0"/>
          <a:chOff x="0" y="0"/>
          <a:chExt cx="0" cy="0"/>
        </a:xfrm>
      </p:grpSpPr>
      <p:pic>
        <p:nvPicPr>
          <p:cNvPr id="168" name="Google Shape;168;p4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169"/>
        <p:cNvGrpSpPr/>
        <p:nvPr/>
      </p:nvGrpSpPr>
      <p:grpSpPr>
        <a:xfrm>
          <a:off x="0" y="0"/>
          <a:ext cx="0" cy="0"/>
          <a:chOff x="0" y="0"/>
          <a:chExt cx="0" cy="0"/>
        </a:xfrm>
      </p:grpSpPr>
      <p:pic>
        <p:nvPicPr>
          <p:cNvPr id="170" name="Google Shape;170;p5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171"/>
        <p:cNvGrpSpPr/>
        <p:nvPr/>
      </p:nvGrpSpPr>
      <p:grpSpPr>
        <a:xfrm>
          <a:off x="0" y="0"/>
          <a:ext cx="0" cy="0"/>
          <a:chOff x="0" y="0"/>
          <a:chExt cx="0" cy="0"/>
        </a:xfrm>
      </p:grpSpPr>
      <p:sp>
        <p:nvSpPr>
          <p:cNvPr id="172" name="Google Shape;172;p51"/>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3" name="Google Shape;173;p51"/>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174"/>
        <p:cNvGrpSpPr/>
        <p:nvPr/>
      </p:nvGrpSpPr>
      <p:grpSpPr>
        <a:xfrm>
          <a:off x="0" y="0"/>
          <a:ext cx="0" cy="0"/>
          <a:chOff x="0" y="0"/>
          <a:chExt cx="0" cy="0"/>
        </a:xfrm>
      </p:grpSpPr>
      <p:pic>
        <p:nvPicPr>
          <p:cNvPr id="175" name="Google Shape;175;p5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n imagen 5">
  <p:cSld name="SECTION_HEADER_1_1_1_1_1_1_1_7">
    <p:bg>
      <p:bgPr>
        <a:blipFill>
          <a:blip r:embed="rId2">
            <a:alphaModFix/>
          </a:blip>
          <a:stretch>
            <a:fillRect/>
          </a:stretch>
        </a:blipFill>
        <a:effectLst/>
      </p:bgPr>
    </p:bg>
    <p:spTree>
      <p:nvGrpSpPr>
        <p:cNvPr id="1" name="Shape 176"/>
        <p:cNvGrpSpPr/>
        <p:nvPr/>
      </p:nvGrpSpPr>
      <p:grpSpPr>
        <a:xfrm>
          <a:off x="0" y="0"/>
          <a:ext cx="0" cy="0"/>
          <a:chOff x="0" y="0"/>
          <a:chExt cx="0" cy="0"/>
        </a:xfrm>
      </p:grpSpPr>
      <p:sp>
        <p:nvSpPr>
          <p:cNvPr id="177" name="Google Shape;177;p53"/>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p5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co 1">
  <p:cSld name="TITLE_8">
    <p:spTree>
      <p:nvGrpSpPr>
        <p:cNvPr id="1" name="Shape 179"/>
        <p:cNvGrpSpPr/>
        <p:nvPr/>
      </p:nvGrpSpPr>
      <p:grpSpPr>
        <a:xfrm>
          <a:off x="0" y="0"/>
          <a:ext cx="0" cy="0"/>
          <a:chOff x="0" y="0"/>
          <a:chExt cx="0" cy="0"/>
        </a:xfrm>
      </p:grpSpPr>
      <p:sp>
        <p:nvSpPr>
          <p:cNvPr id="180" name="Google Shape;180;p5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81" name="Google Shape;181;p5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82" name="Google Shape;182;p54"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03-B 6">
  <p:cSld name="SECTION_HEADER_1_1_1_1_1_1_1_1_1_8">
    <p:bg>
      <p:bgPr>
        <a:blipFill>
          <a:blip r:embed="rId2">
            <a:alphaModFix/>
          </a:blip>
          <a:stretch>
            <a:fillRect/>
          </a:stretch>
        </a:blipFill>
        <a:effectLst/>
      </p:bgPr>
    </p:bg>
    <p:spTree>
      <p:nvGrpSpPr>
        <p:cNvPr id="1" name="Shape 183"/>
        <p:cNvGrpSpPr/>
        <p:nvPr/>
      </p:nvGrpSpPr>
      <p:grpSpPr>
        <a:xfrm>
          <a:off x="0" y="0"/>
          <a:ext cx="0" cy="0"/>
          <a:chOff x="0" y="0"/>
          <a:chExt cx="0" cy="0"/>
        </a:xfrm>
      </p:grpSpPr>
      <p:pic>
        <p:nvPicPr>
          <p:cNvPr id="184" name="Google Shape;184;p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co 1 1">
  <p:cSld name="TITLE_9">
    <p:spTree>
      <p:nvGrpSpPr>
        <p:cNvPr id="1" name="Shape 185"/>
        <p:cNvGrpSpPr/>
        <p:nvPr/>
      </p:nvGrpSpPr>
      <p:grpSpPr>
        <a:xfrm>
          <a:off x="0" y="0"/>
          <a:ext cx="0" cy="0"/>
          <a:chOff x="0" y="0"/>
          <a:chExt cx="0" cy="0"/>
        </a:xfrm>
      </p:grpSpPr>
      <p:sp>
        <p:nvSpPr>
          <p:cNvPr id="186" name="Google Shape;186;p5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87" name="Google Shape;187;p5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88" name="Google Shape;188;p56"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co 1 2">
  <p:cSld name="TITLE_10">
    <p:spTree>
      <p:nvGrpSpPr>
        <p:cNvPr id="1" name="Shape 189"/>
        <p:cNvGrpSpPr/>
        <p:nvPr/>
      </p:nvGrpSpPr>
      <p:grpSpPr>
        <a:xfrm>
          <a:off x="0" y="0"/>
          <a:ext cx="0" cy="0"/>
          <a:chOff x="0" y="0"/>
          <a:chExt cx="0" cy="0"/>
        </a:xfrm>
      </p:grpSpPr>
      <p:sp>
        <p:nvSpPr>
          <p:cNvPr id="190" name="Google Shape;190;p5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91" name="Google Shape;191;p5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92" name="Google Shape;192;p57"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co 1 3">
  <p:cSld name="TITLE_11">
    <p:spTree>
      <p:nvGrpSpPr>
        <p:cNvPr id="1" name="Shape 193"/>
        <p:cNvGrpSpPr/>
        <p:nvPr/>
      </p:nvGrpSpPr>
      <p:grpSpPr>
        <a:xfrm>
          <a:off x="0" y="0"/>
          <a:ext cx="0" cy="0"/>
          <a:chOff x="0" y="0"/>
          <a:chExt cx="0" cy="0"/>
        </a:xfrm>
      </p:grpSpPr>
      <p:sp>
        <p:nvSpPr>
          <p:cNvPr id="194" name="Google Shape;194;p5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95" name="Google Shape;195;p5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96" name="Google Shape;196;p58"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co 1 4">
  <p:cSld name="TITLE_12">
    <p:spTree>
      <p:nvGrpSpPr>
        <p:cNvPr id="1" name="Shape 197"/>
        <p:cNvGrpSpPr/>
        <p:nvPr/>
      </p:nvGrpSpPr>
      <p:grpSpPr>
        <a:xfrm>
          <a:off x="0" y="0"/>
          <a:ext cx="0" cy="0"/>
          <a:chOff x="0" y="0"/>
          <a:chExt cx="0" cy="0"/>
        </a:xfrm>
      </p:grpSpPr>
      <p:sp>
        <p:nvSpPr>
          <p:cNvPr id="198" name="Google Shape;198;p5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99" name="Google Shape;199;p5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00" name="Google Shape;200;p59"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Diapositiva de título">
  <p:cSld name="TITLE_13">
    <p:spTree>
      <p:nvGrpSpPr>
        <p:cNvPr id="1" name="Shape 201"/>
        <p:cNvGrpSpPr/>
        <p:nvPr/>
      </p:nvGrpSpPr>
      <p:grpSpPr>
        <a:xfrm>
          <a:off x="0" y="0"/>
          <a:ext cx="0" cy="0"/>
          <a:chOff x="0" y="0"/>
          <a:chExt cx="0" cy="0"/>
        </a:xfrm>
      </p:grpSpPr>
      <p:sp>
        <p:nvSpPr>
          <p:cNvPr id="202" name="Google Shape;202;p60"/>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3" name="Google Shape;203;p60"/>
          <p:cNvSpPr txBox="1">
            <a:spLocks noGrp="1"/>
          </p:cNvSpPr>
          <p:nvPr>
            <p:ph type="subTitle" idx="1"/>
          </p:nvPr>
        </p:nvSpPr>
        <p:spPr>
          <a:xfrm>
            <a:off x="1143000" y="2701528"/>
            <a:ext cx="6858000" cy="1241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750"/>
              </a:spcBef>
              <a:spcAft>
                <a:spcPts val="0"/>
              </a:spcAft>
              <a:buClr>
                <a:schemeClr val="dk1"/>
              </a:buClr>
              <a:buSzPts val="1800"/>
              <a:buNone/>
              <a:defRPr sz="1800"/>
            </a:lvl1pPr>
            <a:lvl2pPr lvl="1" algn="ctr" rtl="0">
              <a:lnSpc>
                <a:spcPct val="90000"/>
              </a:lnSpc>
              <a:spcBef>
                <a:spcPts val="375"/>
              </a:spcBef>
              <a:spcAft>
                <a:spcPts val="0"/>
              </a:spcAft>
              <a:buClr>
                <a:schemeClr val="dk1"/>
              </a:buClr>
              <a:buSzPts val="1500"/>
              <a:buNone/>
              <a:defRPr sz="1500"/>
            </a:lvl2pPr>
            <a:lvl3pPr lvl="2" algn="ctr" rtl="0">
              <a:lnSpc>
                <a:spcPct val="90000"/>
              </a:lnSpc>
              <a:spcBef>
                <a:spcPts val="375"/>
              </a:spcBef>
              <a:spcAft>
                <a:spcPts val="0"/>
              </a:spcAft>
              <a:buClr>
                <a:schemeClr val="dk1"/>
              </a:buClr>
              <a:buSzPts val="1350"/>
              <a:buNone/>
              <a:defRPr sz="1350"/>
            </a:lvl3pPr>
            <a:lvl4pPr lvl="3" algn="ctr" rtl="0">
              <a:lnSpc>
                <a:spcPct val="90000"/>
              </a:lnSpc>
              <a:spcBef>
                <a:spcPts val="375"/>
              </a:spcBef>
              <a:spcAft>
                <a:spcPts val="0"/>
              </a:spcAft>
              <a:buClr>
                <a:schemeClr val="dk1"/>
              </a:buClr>
              <a:buSzPts val="1200"/>
              <a:buNone/>
              <a:defRPr sz="1200"/>
            </a:lvl4pPr>
            <a:lvl5pPr lvl="4" algn="ctr" rtl="0">
              <a:lnSpc>
                <a:spcPct val="90000"/>
              </a:lnSpc>
              <a:spcBef>
                <a:spcPts val="375"/>
              </a:spcBef>
              <a:spcAft>
                <a:spcPts val="0"/>
              </a:spcAft>
              <a:buClr>
                <a:schemeClr val="dk1"/>
              </a:buClr>
              <a:buSzPts val="1200"/>
              <a:buNone/>
              <a:defRPr sz="1200"/>
            </a:lvl5pPr>
            <a:lvl6pPr lvl="5" algn="ctr" rtl="0">
              <a:lnSpc>
                <a:spcPct val="90000"/>
              </a:lnSpc>
              <a:spcBef>
                <a:spcPts val="375"/>
              </a:spcBef>
              <a:spcAft>
                <a:spcPts val="0"/>
              </a:spcAft>
              <a:buClr>
                <a:schemeClr val="dk1"/>
              </a:buClr>
              <a:buSzPts val="1200"/>
              <a:buNone/>
              <a:defRPr sz="1200"/>
            </a:lvl6pPr>
            <a:lvl7pPr lvl="6" algn="ctr" rtl="0">
              <a:lnSpc>
                <a:spcPct val="90000"/>
              </a:lnSpc>
              <a:spcBef>
                <a:spcPts val="375"/>
              </a:spcBef>
              <a:spcAft>
                <a:spcPts val="0"/>
              </a:spcAft>
              <a:buClr>
                <a:schemeClr val="dk1"/>
              </a:buClr>
              <a:buSzPts val="1200"/>
              <a:buNone/>
              <a:defRPr sz="1200"/>
            </a:lvl7pPr>
            <a:lvl8pPr lvl="7" algn="ctr" rtl="0">
              <a:lnSpc>
                <a:spcPct val="90000"/>
              </a:lnSpc>
              <a:spcBef>
                <a:spcPts val="375"/>
              </a:spcBef>
              <a:spcAft>
                <a:spcPts val="0"/>
              </a:spcAft>
              <a:buClr>
                <a:schemeClr val="dk1"/>
              </a:buClr>
              <a:buSzPts val="1200"/>
              <a:buNone/>
              <a:defRPr sz="1200"/>
            </a:lvl8pPr>
            <a:lvl9pPr lvl="8" algn="ctr" rtl="0">
              <a:lnSpc>
                <a:spcPct val="90000"/>
              </a:lnSpc>
              <a:spcBef>
                <a:spcPts val="375"/>
              </a:spcBef>
              <a:spcAft>
                <a:spcPts val="0"/>
              </a:spcAft>
              <a:buClr>
                <a:schemeClr val="dk1"/>
              </a:buClr>
              <a:buSzPts val="1200"/>
              <a:buNone/>
              <a:defRPr sz="1200"/>
            </a:lvl9pPr>
          </a:lstStyle>
          <a:p>
            <a:endParaRPr/>
          </a:p>
        </p:txBody>
      </p:sp>
      <p:sp>
        <p:nvSpPr>
          <p:cNvPr id="204" name="Google Shape;204;p60"/>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5" name="Google Shape;205;p60"/>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6" name="Google Shape;206;p60"/>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co 1 5">
  <p:cSld name="TITLE_14">
    <p:spTree>
      <p:nvGrpSpPr>
        <p:cNvPr id="1" name="Shape 207"/>
        <p:cNvGrpSpPr/>
        <p:nvPr/>
      </p:nvGrpSpPr>
      <p:grpSpPr>
        <a:xfrm>
          <a:off x="0" y="0"/>
          <a:ext cx="0" cy="0"/>
          <a:chOff x="0" y="0"/>
          <a:chExt cx="0" cy="0"/>
        </a:xfrm>
      </p:grpSpPr>
      <p:sp>
        <p:nvSpPr>
          <p:cNvPr id="208" name="Google Shape;208;p6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000"/>
              <a:buFont typeface="DM Sans"/>
              <a:buNone/>
              <a:defRPr sz="4000" b="1">
                <a:latin typeface="DM Sans"/>
                <a:ea typeface="DM Sans"/>
                <a:cs typeface="DM Sans"/>
                <a:sym typeface="DM Sans"/>
              </a:defRPr>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09" name="Google Shape;209;p6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10" name="Google Shape;210;p61"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Diapositiva de título 1">
  <p:cSld name="TITLE_15">
    <p:spTree>
      <p:nvGrpSpPr>
        <p:cNvPr id="1" name="Shape 211"/>
        <p:cNvGrpSpPr/>
        <p:nvPr/>
      </p:nvGrpSpPr>
      <p:grpSpPr>
        <a:xfrm>
          <a:off x="0" y="0"/>
          <a:ext cx="0" cy="0"/>
          <a:chOff x="0" y="0"/>
          <a:chExt cx="0" cy="0"/>
        </a:xfrm>
      </p:grpSpPr>
      <p:sp>
        <p:nvSpPr>
          <p:cNvPr id="212" name="Google Shape;212;p6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3" name="Google Shape;213;p62"/>
          <p:cNvSpPr txBox="1">
            <a:spLocks noGrp="1"/>
          </p:cNvSpPr>
          <p:nvPr>
            <p:ph type="subTitle" idx="1"/>
          </p:nvPr>
        </p:nvSpPr>
        <p:spPr>
          <a:xfrm>
            <a:off x="1143000" y="2701528"/>
            <a:ext cx="6858000" cy="1241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750"/>
              </a:spcBef>
              <a:spcAft>
                <a:spcPts val="0"/>
              </a:spcAft>
              <a:buClr>
                <a:schemeClr val="dk1"/>
              </a:buClr>
              <a:buSzPts val="1800"/>
              <a:buNone/>
              <a:defRPr sz="1800"/>
            </a:lvl1pPr>
            <a:lvl2pPr lvl="1" algn="ctr" rtl="0">
              <a:lnSpc>
                <a:spcPct val="90000"/>
              </a:lnSpc>
              <a:spcBef>
                <a:spcPts val="375"/>
              </a:spcBef>
              <a:spcAft>
                <a:spcPts val="0"/>
              </a:spcAft>
              <a:buClr>
                <a:schemeClr val="dk1"/>
              </a:buClr>
              <a:buSzPts val="1500"/>
              <a:buNone/>
              <a:defRPr sz="1500"/>
            </a:lvl2pPr>
            <a:lvl3pPr lvl="2" algn="ctr" rtl="0">
              <a:lnSpc>
                <a:spcPct val="90000"/>
              </a:lnSpc>
              <a:spcBef>
                <a:spcPts val="375"/>
              </a:spcBef>
              <a:spcAft>
                <a:spcPts val="0"/>
              </a:spcAft>
              <a:buClr>
                <a:schemeClr val="dk1"/>
              </a:buClr>
              <a:buSzPts val="1350"/>
              <a:buNone/>
              <a:defRPr sz="1350"/>
            </a:lvl3pPr>
            <a:lvl4pPr lvl="3" algn="ctr" rtl="0">
              <a:lnSpc>
                <a:spcPct val="90000"/>
              </a:lnSpc>
              <a:spcBef>
                <a:spcPts val="375"/>
              </a:spcBef>
              <a:spcAft>
                <a:spcPts val="0"/>
              </a:spcAft>
              <a:buClr>
                <a:schemeClr val="dk1"/>
              </a:buClr>
              <a:buSzPts val="1200"/>
              <a:buNone/>
              <a:defRPr sz="1200"/>
            </a:lvl4pPr>
            <a:lvl5pPr lvl="4" algn="ctr" rtl="0">
              <a:lnSpc>
                <a:spcPct val="90000"/>
              </a:lnSpc>
              <a:spcBef>
                <a:spcPts val="375"/>
              </a:spcBef>
              <a:spcAft>
                <a:spcPts val="0"/>
              </a:spcAft>
              <a:buClr>
                <a:schemeClr val="dk1"/>
              </a:buClr>
              <a:buSzPts val="1200"/>
              <a:buNone/>
              <a:defRPr sz="1200"/>
            </a:lvl5pPr>
            <a:lvl6pPr lvl="5" algn="ctr" rtl="0">
              <a:lnSpc>
                <a:spcPct val="90000"/>
              </a:lnSpc>
              <a:spcBef>
                <a:spcPts val="375"/>
              </a:spcBef>
              <a:spcAft>
                <a:spcPts val="0"/>
              </a:spcAft>
              <a:buClr>
                <a:schemeClr val="dk1"/>
              </a:buClr>
              <a:buSzPts val="1200"/>
              <a:buNone/>
              <a:defRPr sz="1200"/>
            </a:lvl6pPr>
            <a:lvl7pPr lvl="6" algn="ctr" rtl="0">
              <a:lnSpc>
                <a:spcPct val="90000"/>
              </a:lnSpc>
              <a:spcBef>
                <a:spcPts val="375"/>
              </a:spcBef>
              <a:spcAft>
                <a:spcPts val="0"/>
              </a:spcAft>
              <a:buClr>
                <a:schemeClr val="dk1"/>
              </a:buClr>
              <a:buSzPts val="1200"/>
              <a:buNone/>
              <a:defRPr sz="1200"/>
            </a:lvl7pPr>
            <a:lvl8pPr lvl="7" algn="ctr" rtl="0">
              <a:lnSpc>
                <a:spcPct val="90000"/>
              </a:lnSpc>
              <a:spcBef>
                <a:spcPts val="375"/>
              </a:spcBef>
              <a:spcAft>
                <a:spcPts val="0"/>
              </a:spcAft>
              <a:buClr>
                <a:schemeClr val="dk1"/>
              </a:buClr>
              <a:buSzPts val="1200"/>
              <a:buNone/>
              <a:defRPr sz="1200"/>
            </a:lvl8pPr>
            <a:lvl9pPr lvl="8" algn="ctr" rtl="0">
              <a:lnSpc>
                <a:spcPct val="90000"/>
              </a:lnSpc>
              <a:spcBef>
                <a:spcPts val="375"/>
              </a:spcBef>
              <a:spcAft>
                <a:spcPts val="0"/>
              </a:spcAft>
              <a:buClr>
                <a:schemeClr val="dk1"/>
              </a:buClr>
              <a:buSzPts val="1200"/>
              <a:buNone/>
              <a:defRPr sz="1200"/>
            </a:lvl9pPr>
          </a:lstStyle>
          <a:p>
            <a:endParaRPr/>
          </a:p>
        </p:txBody>
      </p:sp>
      <p:sp>
        <p:nvSpPr>
          <p:cNvPr id="214" name="Google Shape;214;p6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5" name="Google Shape;215;p62"/>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6" name="Google Shape;216;p6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Diapositiva de título 2">
  <p:cSld name="TITLE_16">
    <p:spTree>
      <p:nvGrpSpPr>
        <p:cNvPr id="1" name="Shape 217"/>
        <p:cNvGrpSpPr/>
        <p:nvPr/>
      </p:nvGrpSpPr>
      <p:grpSpPr>
        <a:xfrm>
          <a:off x="0" y="0"/>
          <a:ext cx="0" cy="0"/>
          <a:chOff x="0" y="0"/>
          <a:chExt cx="0" cy="0"/>
        </a:xfrm>
      </p:grpSpPr>
      <p:sp>
        <p:nvSpPr>
          <p:cNvPr id="218" name="Google Shape;218;p63"/>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4500"/>
              <a:buFont typeface="Calibri"/>
              <a:buNone/>
              <a:defRPr sz="45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9" name="Google Shape;219;p63"/>
          <p:cNvSpPr txBox="1">
            <a:spLocks noGrp="1"/>
          </p:cNvSpPr>
          <p:nvPr>
            <p:ph type="subTitle" idx="1"/>
          </p:nvPr>
        </p:nvSpPr>
        <p:spPr>
          <a:xfrm>
            <a:off x="1143000" y="2701528"/>
            <a:ext cx="6858000" cy="1241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750"/>
              </a:spcBef>
              <a:spcAft>
                <a:spcPts val="0"/>
              </a:spcAft>
              <a:buClr>
                <a:schemeClr val="dk1"/>
              </a:buClr>
              <a:buSzPts val="1800"/>
              <a:buNone/>
              <a:defRPr sz="1800"/>
            </a:lvl1pPr>
            <a:lvl2pPr lvl="1" algn="ctr" rtl="0">
              <a:lnSpc>
                <a:spcPct val="90000"/>
              </a:lnSpc>
              <a:spcBef>
                <a:spcPts val="375"/>
              </a:spcBef>
              <a:spcAft>
                <a:spcPts val="0"/>
              </a:spcAft>
              <a:buClr>
                <a:schemeClr val="dk1"/>
              </a:buClr>
              <a:buSzPts val="1500"/>
              <a:buNone/>
              <a:defRPr sz="1500"/>
            </a:lvl2pPr>
            <a:lvl3pPr lvl="2" algn="ctr" rtl="0">
              <a:lnSpc>
                <a:spcPct val="90000"/>
              </a:lnSpc>
              <a:spcBef>
                <a:spcPts val="375"/>
              </a:spcBef>
              <a:spcAft>
                <a:spcPts val="0"/>
              </a:spcAft>
              <a:buClr>
                <a:schemeClr val="dk1"/>
              </a:buClr>
              <a:buSzPts val="1350"/>
              <a:buNone/>
              <a:defRPr sz="1350"/>
            </a:lvl3pPr>
            <a:lvl4pPr lvl="3" algn="ctr" rtl="0">
              <a:lnSpc>
                <a:spcPct val="90000"/>
              </a:lnSpc>
              <a:spcBef>
                <a:spcPts val="375"/>
              </a:spcBef>
              <a:spcAft>
                <a:spcPts val="0"/>
              </a:spcAft>
              <a:buClr>
                <a:schemeClr val="dk1"/>
              </a:buClr>
              <a:buSzPts val="1200"/>
              <a:buNone/>
              <a:defRPr sz="1200"/>
            </a:lvl4pPr>
            <a:lvl5pPr lvl="4" algn="ctr" rtl="0">
              <a:lnSpc>
                <a:spcPct val="90000"/>
              </a:lnSpc>
              <a:spcBef>
                <a:spcPts val="375"/>
              </a:spcBef>
              <a:spcAft>
                <a:spcPts val="0"/>
              </a:spcAft>
              <a:buClr>
                <a:schemeClr val="dk1"/>
              </a:buClr>
              <a:buSzPts val="1200"/>
              <a:buNone/>
              <a:defRPr sz="1200"/>
            </a:lvl5pPr>
            <a:lvl6pPr lvl="5" algn="ctr" rtl="0">
              <a:lnSpc>
                <a:spcPct val="90000"/>
              </a:lnSpc>
              <a:spcBef>
                <a:spcPts val="375"/>
              </a:spcBef>
              <a:spcAft>
                <a:spcPts val="0"/>
              </a:spcAft>
              <a:buClr>
                <a:schemeClr val="dk1"/>
              </a:buClr>
              <a:buSzPts val="1200"/>
              <a:buNone/>
              <a:defRPr sz="1200"/>
            </a:lvl6pPr>
            <a:lvl7pPr lvl="6" algn="ctr" rtl="0">
              <a:lnSpc>
                <a:spcPct val="90000"/>
              </a:lnSpc>
              <a:spcBef>
                <a:spcPts val="375"/>
              </a:spcBef>
              <a:spcAft>
                <a:spcPts val="0"/>
              </a:spcAft>
              <a:buClr>
                <a:schemeClr val="dk1"/>
              </a:buClr>
              <a:buSzPts val="1200"/>
              <a:buNone/>
              <a:defRPr sz="1200"/>
            </a:lvl7pPr>
            <a:lvl8pPr lvl="7" algn="ctr" rtl="0">
              <a:lnSpc>
                <a:spcPct val="90000"/>
              </a:lnSpc>
              <a:spcBef>
                <a:spcPts val="375"/>
              </a:spcBef>
              <a:spcAft>
                <a:spcPts val="0"/>
              </a:spcAft>
              <a:buClr>
                <a:schemeClr val="dk1"/>
              </a:buClr>
              <a:buSzPts val="1200"/>
              <a:buNone/>
              <a:defRPr sz="1200"/>
            </a:lvl8pPr>
            <a:lvl9pPr lvl="8" algn="ctr" rtl="0">
              <a:lnSpc>
                <a:spcPct val="90000"/>
              </a:lnSpc>
              <a:spcBef>
                <a:spcPts val="375"/>
              </a:spcBef>
              <a:spcAft>
                <a:spcPts val="0"/>
              </a:spcAft>
              <a:buClr>
                <a:schemeClr val="dk1"/>
              </a:buClr>
              <a:buSzPts val="1200"/>
              <a:buNone/>
              <a:defRPr sz="1200"/>
            </a:lvl9pPr>
          </a:lstStyle>
          <a:p>
            <a:endParaRPr/>
          </a:p>
        </p:txBody>
      </p:sp>
      <p:sp>
        <p:nvSpPr>
          <p:cNvPr id="220" name="Google Shape;220;p6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1" name="Google Shape;221;p6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2" name="Google Shape;222;p6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Fondo blanco 7">
  <p:cSld name="SECTION_HEADER_1_1_1_1_1_1_1_1_9">
    <p:spTree>
      <p:nvGrpSpPr>
        <p:cNvPr id="1" name="Shape 223"/>
        <p:cNvGrpSpPr/>
        <p:nvPr/>
      </p:nvGrpSpPr>
      <p:grpSpPr>
        <a:xfrm>
          <a:off x="0" y="0"/>
          <a:ext cx="0" cy="0"/>
          <a:chOff x="0" y="0"/>
          <a:chExt cx="0" cy="0"/>
        </a:xfrm>
      </p:grpSpPr>
      <p:pic>
        <p:nvPicPr>
          <p:cNvPr id="224" name="Google Shape;224;p6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Fondo blanco 8">
  <p:cSld name="SECTION_HEADER_1_1_1_1_1_1_1_1_10">
    <p:spTree>
      <p:nvGrpSpPr>
        <p:cNvPr id="1" name="Shape 225"/>
        <p:cNvGrpSpPr/>
        <p:nvPr/>
      </p:nvGrpSpPr>
      <p:grpSpPr>
        <a:xfrm>
          <a:off x="0" y="0"/>
          <a:ext cx="0" cy="0"/>
          <a:chOff x="0" y="0"/>
          <a:chExt cx="0" cy="0"/>
        </a:xfrm>
      </p:grpSpPr>
      <p:pic>
        <p:nvPicPr>
          <p:cNvPr id="226" name="Google Shape;226;p6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42"/>
        <p:cNvGrpSpPr/>
        <p:nvPr/>
      </p:nvGrpSpPr>
      <p:grpSpPr>
        <a:xfrm>
          <a:off x="0" y="0"/>
          <a:ext cx="0" cy="0"/>
          <a:chOff x="0" y="0"/>
          <a:chExt cx="0" cy="0"/>
        </a:xfrm>
      </p:grpSpPr>
      <p:pic>
        <p:nvPicPr>
          <p:cNvPr id="43" name="Google Shape;43;p9"/>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4" name="Google Shape;44;p9"/>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 name="Google Shape;45;p9"/>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46"/>
        <p:cNvGrpSpPr/>
        <p:nvPr/>
      </p:nvGrpSpPr>
      <p:grpSpPr>
        <a:xfrm>
          <a:off x="0" y="0"/>
          <a:ext cx="0" cy="0"/>
          <a:chOff x="0" y="0"/>
          <a:chExt cx="0" cy="0"/>
        </a:xfrm>
      </p:grpSpPr>
      <p:pic>
        <p:nvPicPr>
          <p:cNvPr id="47" name="Google Shape;47;p10"/>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48" name="Google Shape;48;p10"/>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10"/>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5.xml"/><Relationship Id="rId5" Type="http://schemas.openxmlformats.org/officeDocument/2006/relationships/image" Target="../media/image23.png"/><Relationship Id="rId4" Type="http://schemas.openxmlformats.org/officeDocument/2006/relationships/hyperlink" Target="https://docs.google.com/document/d/1gpnG9qgo1xxXPyMWUkl13tTtYE_bQlui11Zb9icmEk8/edit?usp=sharin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5.xml"/><Relationship Id="rId5" Type="http://schemas.openxmlformats.org/officeDocument/2006/relationships/image" Target="../media/image23.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5.xml"/><Relationship Id="rId5" Type="http://schemas.openxmlformats.org/officeDocument/2006/relationships/image" Target="../media/image23.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35.xml"/><Relationship Id="rId5" Type="http://schemas.openxmlformats.org/officeDocument/2006/relationships/image" Target="../media/image23.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35.xml"/><Relationship Id="rId5" Type="http://schemas.openxmlformats.org/officeDocument/2006/relationships/image" Target="../media/image23.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5.xml"/><Relationship Id="rId5" Type="http://schemas.openxmlformats.org/officeDocument/2006/relationships/image" Target="../media/image23.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35.xml"/><Relationship Id="rId5" Type="http://schemas.openxmlformats.org/officeDocument/2006/relationships/image" Target="../media/image23.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5.xml"/><Relationship Id="rId5" Type="http://schemas.openxmlformats.org/officeDocument/2006/relationships/image" Target="../media/image23.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35.xml"/><Relationship Id="rId5" Type="http://schemas.openxmlformats.org/officeDocument/2006/relationships/image" Target="../media/image23.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5.xml"/><Relationship Id="rId5" Type="http://schemas.openxmlformats.org/officeDocument/2006/relationships/image" Target="../media/image2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35.xml"/><Relationship Id="rId5" Type="http://schemas.openxmlformats.org/officeDocument/2006/relationships/image" Target="../media/image23.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66"/>
          <p:cNvSpPr txBox="1"/>
          <p:nvPr/>
        </p:nvSpPr>
        <p:spPr>
          <a:xfrm>
            <a:off x="1461300" y="2252975"/>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rgbClr val="EAFF6A"/>
                </a:solidFill>
                <a:latin typeface="DM Sans"/>
                <a:ea typeface="DM Sans"/>
                <a:cs typeface="DM Sans"/>
                <a:sym typeface="DM Sans"/>
              </a:rPr>
              <a:t>GUÍA DE EJERCICIOS COMPLEMENTARIOS</a:t>
            </a:r>
            <a:endParaRPr sz="4000" b="1">
              <a:solidFill>
                <a:srgbClr val="EAFF6A"/>
              </a:solidFill>
              <a:latin typeface="DM Sans"/>
              <a:ea typeface="DM Sans"/>
              <a:cs typeface="DM Sans"/>
              <a:sym typeface="DM Sans"/>
            </a:endParaRPr>
          </a:p>
        </p:txBody>
      </p:sp>
      <p:sp>
        <p:nvSpPr>
          <p:cNvPr id="232" name="Google Shape;232;p6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lt1"/>
                </a:solidFill>
                <a:latin typeface="DM Sans"/>
                <a:ea typeface="DM Sans"/>
                <a:cs typeface="DM Sans"/>
                <a:sym typeface="DM Sans"/>
              </a:rPr>
              <a:t>JavaScript</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75"/>
          <p:cNvSpPr txBox="1"/>
          <p:nvPr/>
        </p:nvSpPr>
        <p:spPr>
          <a:xfrm>
            <a:off x="501450" y="7769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¡Prácticas iniciales!</a:t>
            </a:r>
            <a:endParaRPr sz="4000" b="1">
              <a:solidFill>
                <a:schemeClr val="dk1"/>
              </a:solidFill>
              <a:latin typeface="DM Sans"/>
              <a:ea typeface="DM Sans"/>
              <a:cs typeface="DM Sans"/>
              <a:sym typeface="DM Sans"/>
            </a:endParaRPr>
          </a:p>
        </p:txBody>
      </p:sp>
      <p:pic>
        <p:nvPicPr>
          <p:cNvPr id="322" name="Google Shape;322;p75"/>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23" name="Google Shape;323;p75"/>
          <p:cNvGrpSpPr/>
          <p:nvPr/>
        </p:nvGrpSpPr>
        <p:grpSpPr>
          <a:xfrm>
            <a:off x="7985187" y="266059"/>
            <a:ext cx="660429" cy="660429"/>
            <a:chOff x="5323100" y="2467173"/>
            <a:chExt cx="738900" cy="738900"/>
          </a:xfrm>
        </p:grpSpPr>
        <p:sp>
          <p:nvSpPr>
            <p:cNvPr id="324" name="Google Shape;324;p75"/>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325" name="Google Shape;325;p75"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26" name="Google Shape;326;p75"/>
          <p:cNvSpPr txBox="1"/>
          <p:nvPr/>
        </p:nvSpPr>
        <p:spPr>
          <a:xfrm>
            <a:off x="930550" y="3158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27" name="Google Shape;327;p75"/>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28" name="Google Shape;328;p75"/>
          <p:cNvSpPr txBox="1"/>
          <p:nvPr/>
        </p:nvSpPr>
        <p:spPr>
          <a:xfrm>
            <a:off x="457725" y="1576725"/>
            <a:ext cx="8086200" cy="2672496"/>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419" sz="1350" b="1" dirty="0">
                <a:solidFill>
                  <a:schemeClr val="dk1"/>
                </a:solidFill>
                <a:latin typeface="DM Sans"/>
                <a:ea typeface="DM Sans"/>
                <a:cs typeface="DM Sans"/>
                <a:sym typeface="DM Sans"/>
              </a:rPr>
              <a:t>2) </a:t>
            </a:r>
            <a:r>
              <a:rPr lang="es-419" sz="1350" dirty="0">
                <a:solidFill>
                  <a:schemeClr val="dk1"/>
                </a:solidFill>
                <a:latin typeface="DM Sans"/>
                <a:ea typeface="DM Sans"/>
                <a:cs typeface="DM Sans"/>
                <a:sym typeface="DM Sans"/>
              </a:rPr>
              <a:t>Determina mentalmente (sin programar) el resultado que aparecerá por pantalla a partir de las siguientes variables:</a:t>
            </a:r>
            <a:endParaRPr sz="1350" dirty="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sz="1350" u="sng" dirty="0">
              <a:solidFill>
                <a:schemeClr val="dk1"/>
              </a:solidFill>
              <a:latin typeface="DM Sans"/>
              <a:ea typeface="DM Sans"/>
              <a:cs typeface="DM Sans"/>
              <a:sym typeface="DM Sans"/>
            </a:endParaRPr>
          </a:p>
          <a:p>
            <a:pPr marL="457200" lvl="0" indent="-314325" algn="l" rtl="0">
              <a:lnSpc>
                <a:spcPct val="100000"/>
              </a:lnSpc>
              <a:spcBef>
                <a:spcPts val="800"/>
              </a:spcBef>
              <a:spcAft>
                <a:spcPts val="0"/>
              </a:spcAft>
              <a:buClr>
                <a:schemeClr val="dk1"/>
              </a:buClr>
              <a:buSzPts val="1350"/>
              <a:buFont typeface="DM Sans"/>
              <a:buChar char="✓"/>
            </a:pPr>
            <a:r>
              <a:rPr lang="es-419" sz="1350" dirty="0">
                <a:solidFill>
                  <a:schemeClr val="dk1"/>
                </a:solidFill>
                <a:latin typeface="DM Sans"/>
                <a:ea typeface="DM Sans"/>
                <a:cs typeface="DM Sans"/>
                <a:sym typeface="DM Sans"/>
              </a:rPr>
              <a:t>a = </a:t>
            </a:r>
            <a:r>
              <a:rPr lang="es-419" sz="1350" dirty="0" smtClean="0">
                <a:solidFill>
                  <a:schemeClr val="dk1"/>
                </a:solidFill>
                <a:latin typeface="DM Sans"/>
                <a:ea typeface="DM Sans"/>
                <a:cs typeface="DM Sans"/>
                <a:sym typeface="DM Sans"/>
              </a:rPr>
              <a:t>10			</a:t>
            </a:r>
            <a:endParaRPr sz="1350" dirty="0" smtClean="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dirty="0" smtClean="0">
                <a:solidFill>
                  <a:schemeClr val="dk1"/>
                </a:solidFill>
                <a:latin typeface="DM Sans"/>
                <a:ea typeface="DM Sans"/>
                <a:cs typeface="DM Sans"/>
                <a:sym typeface="DM Sans"/>
              </a:rPr>
              <a:t>b = -5		</a:t>
            </a:r>
            <a:endParaRPr sz="1350" dirty="0" smtClean="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dirty="0" smtClean="0">
                <a:solidFill>
                  <a:schemeClr val="dk1"/>
                </a:solidFill>
                <a:latin typeface="DM Sans"/>
                <a:ea typeface="DM Sans"/>
                <a:cs typeface="DM Sans"/>
                <a:sym typeface="DM Sans"/>
              </a:rPr>
              <a:t>c = "Hola"	</a:t>
            </a:r>
            <a:endParaRPr sz="1350" dirty="0" smtClean="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dirty="0" smtClean="0">
                <a:solidFill>
                  <a:schemeClr val="dk1"/>
                </a:solidFill>
                <a:latin typeface="DM Sans"/>
                <a:ea typeface="DM Sans"/>
                <a:cs typeface="DM Sans"/>
                <a:sym typeface="DM Sans"/>
              </a:rPr>
              <a:t>d = [1, 2, 3]</a:t>
            </a:r>
            <a:endParaRPr sz="1350" dirty="0" smtClean="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dirty="0" smtClean="0">
                <a:solidFill>
                  <a:schemeClr val="dk1"/>
                </a:solidFill>
                <a:latin typeface="DM Sans"/>
                <a:ea typeface="DM Sans"/>
                <a:cs typeface="DM Sans"/>
                <a:sym typeface="DM Sans"/>
              </a:rPr>
              <a:t>e= (4,5,6)</a:t>
            </a:r>
            <a:endParaRPr sz="1350" dirty="0" smtClean="0">
              <a:solidFill>
                <a:schemeClr val="dk1"/>
              </a:solidFill>
              <a:latin typeface="DM Sans"/>
              <a:ea typeface="DM Sans"/>
              <a:cs typeface="DM Sans"/>
              <a:sym typeface="DM Sans"/>
            </a:endParaRPr>
          </a:p>
          <a:p>
            <a:pPr marL="0" lvl="0" indent="0" algn="l" rtl="0">
              <a:lnSpc>
                <a:spcPct val="100000"/>
              </a:lnSpc>
              <a:spcBef>
                <a:spcPts val="800"/>
              </a:spcBef>
              <a:spcAft>
                <a:spcPts val="0"/>
              </a:spcAft>
              <a:buNone/>
            </a:pPr>
            <a:endParaRPr sz="1350" u="sng" dirty="0" smtClean="0">
              <a:solidFill>
                <a:schemeClr val="dk1"/>
              </a:solidFill>
              <a:latin typeface="DM Sans"/>
              <a:ea typeface="DM Sans"/>
              <a:cs typeface="DM Sans"/>
              <a:sym typeface="DM Sans"/>
            </a:endParaRPr>
          </a:p>
          <a:p>
            <a:pPr marL="0" lvl="0" indent="0" algn="r" rtl="0">
              <a:lnSpc>
                <a:spcPct val="100000"/>
              </a:lnSpc>
              <a:spcBef>
                <a:spcPts val="800"/>
              </a:spcBef>
              <a:spcAft>
                <a:spcPts val="800"/>
              </a:spcAft>
              <a:buNone/>
            </a:pPr>
            <a:endParaRPr sz="1350" u="sng" dirty="0">
              <a:solidFill>
                <a:schemeClr val="dk1"/>
              </a:solidFill>
              <a:latin typeface="DM Sans"/>
              <a:ea typeface="DM Sans"/>
              <a:cs typeface="DM Sans"/>
              <a:sym typeface="DM Sans"/>
            </a:endParaRPr>
          </a:p>
        </p:txBody>
      </p:sp>
      <p:sp>
        <p:nvSpPr>
          <p:cNvPr id="329" name="Google Shape;329;p75"/>
          <p:cNvSpPr txBox="1"/>
          <p:nvPr/>
        </p:nvSpPr>
        <p:spPr>
          <a:xfrm>
            <a:off x="4064675" y="3628775"/>
            <a:ext cx="1016700" cy="823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800"/>
              </a:spcAft>
              <a:buNone/>
            </a:pPr>
            <a:r>
              <a:rPr lang="es-419" sz="4150">
                <a:solidFill>
                  <a:schemeClr val="dk1"/>
                </a:solidFill>
                <a:latin typeface="DM Sans"/>
                <a:ea typeface="DM Sans"/>
                <a:cs typeface="DM Sans"/>
                <a:sym typeface="DM Sans"/>
              </a:rPr>
              <a:t>👉</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76"/>
          <p:cNvSpPr txBox="1"/>
          <p:nvPr/>
        </p:nvSpPr>
        <p:spPr>
          <a:xfrm>
            <a:off x="501450" y="7769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¡Prácticas iniciales!</a:t>
            </a:r>
            <a:endParaRPr sz="4000" b="1">
              <a:solidFill>
                <a:schemeClr val="dk1"/>
              </a:solidFill>
              <a:latin typeface="DM Sans"/>
              <a:ea typeface="DM Sans"/>
              <a:cs typeface="DM Sans"/>
              <a:sym typeface="DM Sans"/>
            </a:endParaRPr>
          </a:p>
        </p:txBody>
      </p:sp>
      <p:pic>
        <p:nvPicPr>
          <p:cNvPr id="335" name="Google Shape;335;p76"/>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36" name="Google Shape;336;p76"/>
          <p:cNvGrpSpPr/>
          <p:nvPr/>
        </p:nvGrpSpPr>
        <p:grpSpPr>
          <a:xfrm>
            <a:off x="7985187" y="266059"/>
            <a:ext cx="660429" cy="660429"/>
            <a:chOff x="5323100" y="2467173"/>
            <a:chExt cx="738900" cy="738900"/>
          </a:xfrm>
        </p:grpSpPr>
        <p:sp>
          <p:nvSpPr>
            <p:cNvPr id="337" name="Google Shape;337;p76"/>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338" name="Google Shape;338;p76"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39" name="Google Shape;339;p76"/>
          <p:cNvSpPr txBox="1"/>
          <p:nvPr/>
        </p:nvSpPr>
        <p:spPr>
          <a:xfrm>
            <a:off x="930550" y="3158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40" name="Google Shape;340;p76"/>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graphicFrame>
        <p:nvGraphicFramePr>
          <p:cNvPr id="341" name="Google Shape;341;p76"/>
          <p:cNvGraphicFramePr/>
          <p:nvPr>
            <p:extLst>
              <p:ext uri="{D42A27DB-BD31-4B8C-83A1-F6EECF244321}">
                <p14:modId xmlns:p14="http://schemas.microsoft.com/office/powerpoint/2010/main" val="285980763"/>
              </p:ext>
            </p:extLst>
          </p:nvPr>
        </p:nvGraphicFramePr>
        <p:xfrm>
          <a:off x="1082950" y="1527175"/>
          <a:ext cx="6164850" cy="3139694"/>
        </p:xfrm>
        <a:graphic>
          <a:graphicData uri="http://schemas.openxmlformats.org/drawingml/2006/table">
            <a:tbl>
              <a:tblPr>
                <a:noFill/>
                <a:tableStyleId>{4D00611C-82E5-470B-ACA0-BEECB62CA361}</a:tableStyleId>
              </a:tblPr>
              <a:tblGrid>
                <a:gridCol w="3082425"/>
                <a:gridCol w="3082425"/>
              </a:tblGrid>
              <a:tr h="0">
                <a:tc>
                  <a:txBody>
                    <a:bodyPr/>
                    <a:lstStyle/>
                    <a:p>
                      <a:pPr marL="0" lvl="0" indent="0" algn="l" rtl="0">
                        <a:spcBef>
                          <a:spcPts val="0"/>
                        </a:spcBef>
                        <a:spcAft>
                          <a:spcPts val="0"/>
                        </a:spcAft>
                        <a:buNone/>
                      </a:pPr>
                      <a:r>
                        <a:rPr lang="es-419" sz="1100" b="1" dirty="0">
                          <a:solidFill>
                            <a:srgbClr val="393B43"/>
                          </a:solidFill>
                          <a:highlight>
                            <a:srgbClr val="EAFF6A"/>
                          </a:highlight>
                          <a:latin typeface="DM Sans"/>
                          <a:ea typeface="DM Sans"/>
                          <a:cs typeface="DM Sans"/>
                          <a:sym typeface="DM Sans"/>
                        </a:rPr>
                        <a:t>Ejecutar</a:t>
                      </a:r>
                      <a:endParaRPr sz="1100" b="1" dirty="0">
                        <a:solidFill>
                          <a:srgbClr val="393B43"/>
                        </a:solidFill>
                        <a:highlight>
                          <a:srgbClr val="EAFF6A"/>
                        </a:highlight>
                        <a:latin typeface="DM Sans"/>
                        <a:ea typeface="DM Sans"/>
                        <a:cs typeface="DM Sans"/>
                        <a:sym typeface="DM Sans"/>
                      </a:endParaRPr>
                    </a:p>
                  </a:txBody>
                  <a:tcPr marL="63500" marR="63500" marT="63500" marB="63500">
                    <a:solidFill>
                      <a:srgbClr val="EAFF6A"/>
                    </a:solidFill>
                  </a:tcPr>
                </a:tc>
                <a:tc>
                  <a:txBody>
                    <a:bodyPr/>
                    <a:lstStyle/>
                    <a:p>
                      <a:pPr marL="0" lvl="0" indent="0" algn="l" rtl="0">
                        <a:spcBef>
                          <a:spcPts val="0"/>
                        </a:spcBef>
                        <a:spcAft>
                          <a:spcPts val="0"/>
                        </a:spcAft>
                        <a:buNone/>
                      </a:pPr>
                      <a:r>
                        <a:rPr lang="es-419" sz="1100" b="1">
                          <a:solidFill>
                            <a:srgbClr val="393B43"/>
                          </a:solidFill>
                          <a:highlight>
                            <a:srgbClr val="EAFF6A"/>
                          </a:highlight>
                          <a:latin typeface="DM Sans"/>
                          <a:ea typeface="DM Sans"/>
                          <a:cs typeface="DM Sans"/>
                          <a:sym typeface="DM Sans"/>
                        </a:rPr>
                        <a:t>Resultado</a:t>
                      </a:r>
                      <a:endParaRPr sz="1100" b="1">
                        <a:solidFill>
                          <a:srgbClr val="393B43"/>
                        </a:solidFill>
                        <a:highlight>
                          <a:srgbClr val="EAFF6A"/>
                        </a:highlight>
                        <a:latin typeface="DM Sans"/>
                        <a:ea typeface="DM Sans"/>
                        <a:cs typeface="DM Sans"/>
                        <a:sym typeface="DM Sans"/>
                      </a:endParaRPr>
                    </a:p>
                  </a:txBody>
                  <a:tcPr marL="63500" marR="63500" marT="63500" marB="63500">
                    <a:solidFill>
                      <a:srgbClr val="EAFF6A"/>
                    </a:solidFill>
                  </a:tcPr>
                </a:tc>
              </a:tr>
              <a:tr h="0">
                <a:tc>
                  <a:txBody>
                    <a:bodyPr/>
                    <a:lstStyle/>
                    <a:p>
                      <a:pPr marL="0" lvl="0" indent="0" algn="l" rtl="0">
                        <a:lnSpc>
                          <a:spcPct val="115000"/>
                        </a:lnSpc>
                        <a:spcBef>
                          <a:spcPts val="0"/>
                        </a:spcBef>
                        <a:spcAft>
                          <a:spcPts val="0"/>
                        </a:spcAft>
                        <a:buNone/>
                      </a:pPr>
                      <a:r>
                        <a:rPr lang="es-419" sz="1100" dirty="0" err="1">
                          <a:latin typeface="DM Sans"/>
                          <a:ea typeface="DM Sans"/>
                          <a:cs typeface="DM Sans"/>
                          <a:sym typeface="DM Sans"/>
                        </a:rPr>
                        <a:t>print</a:t>
                      </a:r>
                      <a:r>
                        <a:rPr lang="es-419" sz="1100" dirty="0">
                          <a:latin typeface="DM Sans"/>
                          <a:ea typeface="DM Sans"/>
                          <a:cs typeface="DM Sans"/>
                          <a:sym typeface="DM Sans"/>
                        </a:rPr>
                        <a:t>(a * 5)  </a:t>
                      </a:r>
                      <a:endParaRPr sz="1100" dirty="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smtClean="0">
                          <a:latin typeface="DM Sans"/>
                          <a:ea typeface="DM Sans"/>
                          <a:cs typeface="DM Sans"/>
                          <a:sym typeface="DM Sans"/>
                        </a:rPr>
                        <a:t>50</a:t>
                      </a:r>
                      <a:endParaRPr sz="1100" dirty="0">
                        <a:latin typeface="DM Sans"/>
                        <a:ea typeface="DM Sans"/>
                        <a:cs typeface="DM Sans"/>
                        <a:sym typeface="DM Sans"/>
                      </a:endParaRPr>
                    </a:p>
                  </a:txBody>
                  <a:tcPr marL="63500" marR="63500" marT="63500" marB="63500"/>
                </a:tc>
              </a:tr>
              <a:tr h="0">
                <a:tc>
                  <a:txBody>
                    <a:bodyPr/>
                    <a:lstStyle/>
                    <a:p>
                      <a:pPr marL="0" lvl="0" indent="0" algn="l" rtl="0">
                        <a:lnSpc>
                          <a:spcPct val="115000"/>
                        </a:lnSpc>
                        <a:spcBef>
                          <a:spcPts val="0"/>
                        </a:spcBef>
                        <a:spcAft>
                          <a:spcPts val="0"/>
                        </a:spcAft>
                        <a:buNone/>
                      </a:pPr>
                      <a:r>
                        <a:rPr lang="es-419" sz="1100">
                          <a:latin typeface="DM Sans"/>
                          <a:ea typeface="DM Sans"/>
                          <a:cs typeface="DM Sans"/>
                          <a:sym typeface="DM Sans"/>
                        </a:rPr>
                        <a:t>print(a - b)    </a:t>
                      </a:r>
                      <a:endParaRPr sz="110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smtClean="0">
                          <a:latin typeface="DM Sans"/>
                          <a:ea typeface="DM Sans"/>
                          <a:cs typeface="DM Sans"/>
                          <a:sym typeface="DM Sans"/>
                        </a:rPr>
                        <a:t>15</a:t>
                      </a:r>
                      <a:endParaRPr sz="1100" dirty="0">
                        <a:latin typeface="DM Sans"/>
                        <a:ea typeface="DM Sans"/>
                        <a:cs typeface="DM Sans"/>
                        <a:sym typeface="DM Sans"/>
                      </a:endParaRPr>
                    </a:p>
                  </a:txBody>
                  <a:tcPr marL="63500" marR="63500" marT="63500" marB="63500"/>
                </a:tc>
              </a:tr>
              <a:tr h="0">
                <a:tc>
                  <a:txBody>
                    <a:bodyPr/>
                    <a:lstStyle/>
                    <a:p>
                      <a:pPr marL="0" lvl="0" indent="0" algn="l" rtl="0">
                        <a:lnSpc>
                          <a:spcPct val="115000"/>
                        </a:lnSpc>
                        <a:spcBef>
                          <a:spcPts val="0"/>
                        </a:spcBef>
                        <a:spcAft>
                          <a:spcPts val="0"/>
                        </a:spcAft>
                        <a:buNone/>
                      </a:pPr>
                      <a:r>
                        <a:rPr lang="es-419" sz="1100">
                          <a:latin typeface="DM Sans"/>
                          <a:ea typeface="DM Sans"/>
                          <a:cs typeface="DM Sans"/>
                          <a:sym typeface="DM Sans"/>
                        </a:rPr>
                        <a:t>print(c + "Mundo")   </a:t>
                      </a:r>
                      <a:endParaRPr sz="110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err="1" smtClean="0">
                          <a:latin typeface="DM Sans"/>
                          <a:ea typeface="DM Sans"/>
                          <a:cs typeface="DM Sans"/>
                          <a:sym typeface="DM Sans"/>
                        </a:rPr>
                        <a:t>HolaMundo</a:t>
                      </a:r>
                      <a:endParaRPr sz="1100" dirty="0">
                        <a:latin typeface="DM Sans"/>
                        <a:ea typeface="DM Sans"/>
                        <a:cs typeface="DM Sans"/>
                        <a:sym typeface="DM Sans"/>
                      </a:endParaRPr>
                    </a:p>
                  </a:txBody>
                  <a:tcPr marL="63500" marR="63500" marT="63500" marB="63500"/>
                </a:tc>
              </a:tr>
              <a:tr h="0">
                <a:tc>
                  <a:txBody>
                    <a:bodyPr/>
                    <a:lstStyle/>
                    <a:p>
                      <a:pPr marL="0" lvl="0" indent="0" algn="l" rtl="0">
                        <a:lnSpc>
                          <a:spcPct val="115000"/>
                        </a:lnSpc>
                        <a:spcBef>
                          <a:spcPts val="0"/>
                        </a:spcBef>
                        <a:spcAft>
                          <a:spcPts val="0"/>
                        </a:spcAft>
                        <a:buNone/>
                      </a:pPr>
                      <a:r>
                        <a:rPr lang="es-419" sz="1100" dirty="0" err="1">
                          <a:latin typeface="DM Sans"/>
                          <a:ea typeface="DM Sans"/>
                          <a:cs typeface="DM Sans"/>
                          <a:sym typeface="DM Sans"/>
                        </a:rPr>
                        <a:t>print</a:t>
                      </a:r>
                      <a:r>
                        <a:rPr lang="es-419" sz="1100" dirty="0">
                          <a:latin typeface="DM Sans"/>
                          <a:ea typeface="DM Sans"/>
                          <a:cs typeface="DM Sans"/>
                          <a:sym typeface="DM Sans"/>
                        </a:rPr>
                        <a:t>(c * 2)        </a:t>
                      </a:r>
                      <a:endParaRPr sz="1100" dirty="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err="1" smtClean="0">
                          <a:latin typeface="DM Sans"/>
                          <a:ea typeface="DM Sans"/>
                          <a:cs typeface="DM Sans"/>
                          <a:sym typeface="DM Sans"/>
                        </a:rPr>
                        <a:t>HolaHola</a:t>
                      </a:r>
                      <a:endParaRPr sz="1100" dirty="0">
                        <a:latin typeface="DM Sans"/>
                        <a:ea typeface="DM Sans"/>
                        <a:cs typeface="DM Sans"/>
                        <a:sym typeface="DM Sans"/>
                      </a:endParaRPr>
                    </a:p>
                  </a:txBody>
                  <a:tcPr marL="63500" marR="63500" marT="63500" marB="63500"/>
                </a:tc>
              </a:tr>
              <a:tr h="0">
                <a:tc>
                  <a:txBody>
                    <a:bodyPr/>
                    <a:lstStyle/>
                    <a:p>
                      <a:pPr marL="0" lvl="0" indent="0" algn="l" rtl="0">
                        <a:lnSpc>
                          <a:spcPct val="115000"/>
                        </a:lnSpc>
                        <a:spcBef>
                          <a:spcPts val="0"/>
                        </a:spcBef>
                        <a:spcAft>
                          <a:spcPts val="0"/>
                        </a:spcAft>
                        <a:buNone/>
                      </a:pPr>
                      <a:r>
                        <a:rPr lang="es-419" sz="1100">
                          <a:latin typeface="DM Sans"/>
                          <a:ea typeface="DM Sans"/>
                          <a:cs typeface="DM Sans"/>
                          <a:sym typeface="DM Sans"/>
                        </a:rPr>
                        <a:t>print(c[-1])        </a:t>
                      </a:r>
                      <a:endParaRPr sz="110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smtClean="0">
                          <a:latin typeface="DM Sans"/>
                          <a:ea typeface="DM Sans"/>
                          <a:cs typeface="DM Sans"/>
                          <a:sym typeface="DM Sans"/>
                        </a:rPr>
                        <a:t>a</a:t>
                      </a:r>
                      <a:endParaRPr sz="1100" dirty="0">
                        <a:latin typeface="DM Sans"/>
                        <a:ea typeface="DM Sans"/>
                        <a:cs typeface="DM Sans"/>
                        <a:sym typeface="DM Sans"/>
                      </a:endParaRPr>
                    </a:p>
                  </a:txBody>
                  <a:tcPr marL="63500" marR="63500" marT="63500" marB="63500"/>
                </a:tc>
              </a:tr>
              <a:tr h="0">
                <a:tc>
                  <a:txBody>
                    <a:bodyPr/>
                    <a:lstStyle/>
                    <a:p>
                      <a:pPr marL="0" lvl="0" indent="0" algn="l" rtl="0">
                        <a:lnSpc>
                          <a:spcPct val="115000"/>
                        </a:lnSpc>
                        <a:spcBef>
                          <a:spcPts val="0"/>
                        </a:spcBef>
                        <a:spcAft>
                          <a:spcPts val="0"/>
                        </a:spcAft>
                        <a:buNone/>
                      </a:pPr>
                      <a:r>
                        <a:rPr lang="es-419" sz="1100" dirty="0" err="1">
                          <a:latin typeface="DM Sans"/>
                          <a:ea typeface="DM Sans"/>
                          <a:cs typeface="DM Sans"/>
                          <a:sym typeface="DM Sans"/>
                        </a:rPr>
                        <a:t>print</a:t>
                      </a:r>
                      <a:r>
                        <a:rPr lang="es-419" sz="1100" dirty="0">
                          <a:latin typeface="DM Sans"/>
                          <a:ea typeface="DM Sans"/>
                          <a:cs typeface="DM Sans"/>
                          <a:sym typeface="DM Sans"/>
                        </a:rPr>
                        <a:t>(c[1:])    </a:t>
                      </a:r>
                      <a:endParaRPr sz="1100" dirty="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err="1" smtClean="0">
                          <a:latin typeface="DM Sans"/>
                          <a:ea typeface="DM Sans"/>
                          <a:cs typeface="DM Sans"/>
                          <a:sym typeface="DM Sans"/>
                        </a:rPr>
                        <a:t>ola</a:t>
                      </a:r>
                      <a:endParaRPr sz="1100" dirty="0">
                        <a:latin typeface="DM Sans"/>
                        <a:ea typeface="DM Sans"/>
                        <a:cs typeface="DM Sans"/>
                        <a:sym typeface="DM Sans"/>
                      </a:endParaRPr>
                    </a:p>
                  </a:txBody>
                  <a:tcPr marL="63500" marR="63500" marT="63500" marB="63500"/>
                </a:tc>
              </a:tr>
              <a:tr h="0">
                <a:tc>
                  <a:txBody>
                    <a:bodyPr/>
                    <a:lstStyle/>
                    <a:p>
                      <a:pPr marL="0" lvl="0" indent="0" algn="l" rtl="0">
                        <a:lnSpc>
                          <a:spcPct val="115000"/>
                        </a:lnSpc>
                        <a:spcBef>
                          <a:spcPts val="0"/>
                        </a:spcBef>
                        <a:spcAft>
                          <a:spcPts val="0"/>
                        </a:spcAft>
                        <a:buNone/>
                      </a:pPr>
                      <a:r>
                        <a:rPr lang="es-419" sz="1100">
                          <a:latin typeface="DM Sans"/>
                          <a:ea typeface="DM Sans"/>
                          <a:cs typeface="DM Sans"/>
                          <a:sym typeface="DM Sans"/>
                        </a:rPr>
                        <a:t>print(d + d)       </a:t>
                      </a:r>
                      <a:endParaRPr sz="110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smtClean="0">
                          <a:latin typeface="DM Sans"/>
                          <a:ea typeface="DM Sans"/>
                          <a:cs typeface="DM Sans"/>
                          <a:sym typeface="DM Sans"/>
                        </a:rPr>
                        <a:t>[1,2,3,1,2,3]</a:t>
                      </a:r>
                      <a:endParaRPr sz="1100" dirty="0">
                        <a:latin typeface="DM Sans"/>
                        <a:ea typeface="DM Sans"/>
                        <a:cs typeface="DM Sans"/>
                        <a:sym typeface="DM Sans"/>
                      </a:endParaRPr>
                    </a:p>
                  </a:txBody>
                  <a:tcPr marL="63500" marR="63500" marT="63500" marB="63500"/>
                </a:tc>
              </a:tr>
              <a:tr h="0">
                <a:tc>
                  <a:txBody>
                    <a:bodyPr/>
                    <a:lstStyle/>
                    <a:p>
                      <a:pPr marL="0" lvl="0" indent="0" algn="l" rtl="0">
                        <a:lnSpc>
                          <a:spcPct val="115000"/>
                        </a:lnSpc>
                        <a:spcBef>
                          <a:spcPts val="0"/>
                        </a:spcBef>
                        <a:spcAft>
                          <a:spcPts val="0"/>
                        </a:spcAft>
                        <a:buNone/>
                      </a:pPr>
                      <a:r>
                        <a:rPr lang="es-419" sz="1100" dirty="0" err="1">
                          <a:latin typeface="DM Sans"/>
                          <a:ea typeface="DM Sans"/>
                          <a:cs typeface="DM Sans"/>
                          <a:sym typeface="DM Sans"/>
                        </a:rPr>
                        <a:t>print</a:t>
                      </a:r>
                      <a:r>
                        <a:rPr lang="es-419" sz="1100" dirty="0">
                          <a:latin typeface="DM Sans"/>
                          <a:ea typeface="DM Sans"/>
                          <a:cs typeface="DM Sans"/>
                          <a:sym typeface="DM Sans"/>
                        </a:rPr>
                        <a:t>(e[1])</a:t>
                      </a:r>
                      <a:endParaRPr sz="1100" dirty="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smtClean="0">
                          <a:latin typeface="DM Sans"/>
                          <a:ea typeface="DM Sans"/>
                          <a:cs typeface="DM Sans"/>
                          <a:sym typeface="DM Sans"/>
                        </a:rPr>
                        <a:t>5</a:t>
                      </a:r>
                      <a:endParaRPr sz="1100" dirty="0">
                        <a:latin typeface="DM Sans"/>
                        <a:ea typeface="DM Sans"/>
                        <a:cs typeface="DM Sans"/>
                        <a:sym typeface="DM Sans"/>
                      </a:endParaRPr>
                    </a:p>
                  </a:txBody>
                  <a:tcPr marL="63500" marR="63500" marT="63500" marB="63500"/>
                </a:tc>
              </a:tr>
              <a:tr h="0">
                <a:tc>
                  <a:txBody>
                    <a:bodyPr/>
                    <a:lstStyle/>
                    <a:p>
                      <a:pPr marL="0" lvl="0" indent="0" algn="l" rtl="0">
                        <a:lnSpc>
                          <a:spcPct val="115000"/>
                        </a:lnSpc>
                        <a:spcBef>
                          <a:spcPts val="0"/>
                        </a:spcBef>
                        <a:spcAft>
                          <a:spcPts val="0"/>
                        </a:spcAft>
                        <a:buNone/>
                      </a:pPr>
                      <a:r>
                        <a:rPr lang="es-419" sz="1100" dirty="0" err="1">
                          <a:latin typeface="DM Sans"/>
                          <a:ea typeface="DM Sans"/>
                          <a:cs typeface="DM Sans"/>
                          <a:sym typeface="DM Sans"/>
                        </a:rPr>
                        <a:t>print</a:t>
                      </a:r>
                      <a:r>
                        <a:rPr lang="es-419" sz="1100" dirty="0">
                          <a:latin typeface="DM Sans"/>
                          <a:ea typeface="DM Sans"/>
                          <a:cs typeface="DM Sans"/>
                          <a:sym typeface="DM Sans"/>
                        </a:rPr>
                        <a:t>(e+(7,8,9))</a:t>
                      </a:r>
                      <a:endParaRPr sz="1100" dirty="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smtClean="0">
                          <a:latin typeface="DM Sans"/>
                          <a:ea typeface="DM Sans"/>
                          <a:cs typeface="DM Sans"/>
                          <a:sym typeface="DM Sans"/>
                        </a:rPr>
                        <a:t>(4,5,6,7,8,9)</a:t>
                      </a:r>
                      <a:endParaRPr sz="1100" dirty="0">
                        <a:latin typeface="DM Sans"/>
                        <a:ea typeface="DM Sans"/>
                        <a:cs typeface="DM Sans"/>
                        <a:sym typeface="DM Sans"/>
                      </a:endParaRPr>
                    </a:p>
                  </a:txBody>
                  <a:tcPr marL="63500" marR="63500" marT="63500" marB="6350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77"/>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¡Prácticas iniciales!</a:t>
            </a:r>
            <a:endParaRPr sz="4000" b="1">
              <a:solidFill>
                <a:schemeClr val="dk1"/>
              </a:solidFill>
              <a:latin typeface="DM Sans"/>
              <a:ea typeface="DM Sans"/>
              <a:cs typeface="DM Sans"/>
              <a:sym typeface="DM Sans"/>
            </a:endParaRPr>
          </a:p>
        </p:txBody>
      </p:sp>
      <p:pic>
        <p:nvPicPr>
          <p:cNvPr id="347" name="Google Shape;347;p77"/>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48" name="Google Shape;348;p77"/>
          <p:cNvGrpSpPr/>
          <p:nvPr/>
        </p:nvGrpSpPr>
        <p:grpSpPr>
          <a:xfrm>
            <a:off x="7985187" y="266059"/>
            <a:ext cx="660429" cy="660429"/>
            <a:chOff x="5323100" y="2467173"/>
            <a:chExt cx="738900" cy="738900"/>
          </a:xfrm>
        </p:grpSpPr>
        <p:sp>
          <p:nvSpPr>
            <p:cNvPr id="349" name="Google Shape;349;p77"/>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350" name="Google Shape;350;p77"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51" name="Google Shape;351;p77"/>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52" name="Google Shape;352;p77"/>
          <p:cNvSpPr/>
          <p:nvPr/>
        </p:nvSpPr>
        <p:spPr>
          <a:xfrm>
            <a:off x="580075" y="5030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53" name="Google Shape;353;p77"/>
          <p:cNvSpPr txBox="1"/>
          <p:nvPr/>
        </p:nvSpPr>
        <p:spPr>
          <a:xfrm>
            <a:off x="580075" y="1820650"/>
            <a:ext cx="7636500" cy="288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419" sz="1350" b="1" dirty="0">
                <a:solidFill>
                  <a:schemeClr val="dk1"/>
                </a:solidFill>
                <a:latin typeface="DM Sans"/>
                <a:ea typeface="DM Sans"/>
                <a:cs typeface="DM Sans"/>
                <a:sym typeface="DM Sans"/>
              </a:rPr>
              <a:t>3) </a:t>
            </a:r>
            <a:r>
              <a:rPr lang="es-419" sz="1350" dirty="0">
                <a:solidFill>
                  <a:schemeClr val="dk1"/>
                </a:solidFill>
                <a:latin typeface="DM Sans"/>
                <a:ea typeface="DM Sans"/>
                <a:cs typeface="DM Sans"/>
                <a:sym typeface="DM Sans"/>
              </a:rPr>
              <a:t>El siguiente código pretende realizar una media entre 3 números, pero no funciona correctamente. ¿Eres capaz de identificar el problema y solucionarlo?</a:t>
            </a:r>
            <a:endParaRPr sz="1350" dirty="0">
              <a:solidFill>
                <a:schemeClr val="dk1"/>
              </a:solidFill>
              <a:latin typeface="DM Sans"/>
              <a:ea typeface="DM Sans"/>
              <a:cs typeface="DM Sans"/>
              <a:sym typeface="DM Sans"/>
            </a:endParaRPr>
          </a:p>
          <a:p>
            <a:pPr marL="0" lvl="0" indent="0" algn="r" rtl="0">
              <a:lnSpc>
                <a:spcPct val="121429"/>
              </a:lnSpc>
              <a:spcBef>
                <a:spcPts val="0"/>
              </a:spcBef>
              <a:spcAft>
                <a:spcPts val="0"/>
              </a:spcAft>
              <a:buNone/>
            </a:pPr>
            <a:endParaRPr sz="1350" dirty="0">
              <a:solidFill>
                <a:srgbClr val="303F9F"/>
              </a:solidFill>
              <a:latin typeface="DM Sans"/>
              <a:ea typeface="DM Sans"/>
              <a:cs typeface="DM Sans"/>
              <a:sym typeface="DM Sans"/>
            </a:endParaRPr>
          </a:p>
          <a:p>
            <a:pPr marL="0" lvl="0" indent="0" algn="l" rtl="0">
              <a:lnSpc>
                <a:spcPct val="121429"/>
              </a:lnSpc>
              <a:spcBef>
                <a:spcPts val="0"/>
              </a:spcBef>
              <a:spcAft>
                <a:spcPts val="0"/>
              </a:spcAft>
              <a:buNone/>
            </a:pPr>
            <a:r>
              <a:rPr lang="es-419" sz="1350" dirty="0">
                <a:solidFill>
                  <a:srgbClr val="303F9F"/>
                </a:solidFill>
                <a:latin typeface="DM Sans"/>
                <a:ea typeface="DM Sans"/>
                <a:cs typeface="DM Sans"/>
                <a:sym typeface="DM Sans"/>
              </a:rPr>
              <a:t>In [1]:</a:t>
            </a:r>
            <a:endParaRPr sz="1350" dirty="0">
              <a:solidFill>
                <a:srgbClr val="303F9F"/>
              </a:solidFill>
              <a:latin typeface="DM Sans"/>
              <a:ea typeface="DM Sans"/>
              <a:cs typeface="DM Sans"/>
              <a:sym typeface="DM Sans"/>
            </a:endParaRPr>
          </a:p>
          <a:p>
            <a:pPr marL="0" marR="0" lvl="0" indent="0" algn="l" rtl="0">
              <a:lnSpc>
                <a:spcPct val="121429"/>
              </a:lnSpc>
              <a:spcBef>
                <a:spcPts val="0"/>
              </a:spcBef>
              <a:spcAft>
                <a:spcPts val="0"/>
              </a:spcAft>
              <a:buNone/>
            </a:pPr>
            <a:r>
              <a:rPr lang="es-419" sz="1350" dirty="0">
                <a:solidFill>
                  <a:schemeClr val="dk1"/>
                </a:solidFill>
                <a:latin typeface="DM Sans"/>
                <a:ea typeface="DM Sans"/>
                <a:cs typeface="DM Sans"/>
                <a:sym typeface="DM Sans"/>
              </a:rPr>
              <a:t>numero_1 </a:t>
            </a:r>
            <a:r>
              <a:rPr lang="es-419" sz="1350" dirty="0">
                <a:solidFill>
                  <a:srgbClr val="AA22FF"/>
                </a:solidFill>
                <a:latin typeface="DM Sans"/>
                <a:ea typeface="DM Sans"/>
                <a:cs typeface="DM Sans"/>
                <a:sym typeface="DM Sans"/>
              </a:rPr>
              <a:t>=</a:t>
            </a:r>
            <a:r>
              <a:rPr lang="es-419" sz="1350" dirty="0">
                <a:solidFill>
                  <a:schemeClr val="dk1"/>
                </a:solidFill>
                <a:latin typeface="DM Sans"/>
                <a:ea typeface="DM Sans"/>
                <a:cs typeface="DM Sans"/>
                <a:sym typeface="DM Sans"/>
              </a:rPr>
              <a:t> </a:t>
            </a:r>
            <a:r>
              <a:rPr lang="es-419" sz="1350" dirty="0">
                <a:solidFill>
                  <a:srgbClr val="008800"/>
                </a:solidFill>
                <a:latin typeface="DM Sans"/>
                <a:ea typeface="DM Sans"/>
                <a:cs typeface="DM Sans"/>
                <a:sym typeface="DM Sans"/>
              </a:rPr>
              <a:t>9</a:t>
            </a:r>
            <a:endParaRPr sz="1350" dirty="0">
              <a:solidFill>
                <a:srgbClr val="008800"/>
              </a:solidFill>
              <a:latin typeface="DM Sans"/>
              <a:ea typeface="DM Sans"/>
              <a:cs typeface="DM Sans"/>
              <a:sym typeface="DM Sans"/>
            </a:endParaRPr>
          </a:p>
          <a:p>
            <a:pPr marL="0" marR="0" lvl="0" indent="0" algn="l" rtl="0">
              <a:lnSpc>
                <a:spcPct val="121429"/>
              </a:lnSpc>
              <a:spcBef>
                <a:spcPts val="0"/>
              </a:spcBef>
              <a:spcAft>
                <a:spcPts val="0"/>
              </a:spcAft>
              <a:buNone/>
            </a:pPr>
            <a:r>
              <a:rPr lang="es-419" sz="1350" dirty="0">
                <a:solidFill>
                  <a:schemeClr val="dk1"/>
                </a:solidFill>
                <a:latin typeface="DM Sans"/>
                <a:ea typeface="DM Sans"/>
                <a:cs typeface="DM Sans"/>
                <a:sym typeface="DM Sans"/>
              </a:rPr>
              <a:t>numero_2 </a:t>
            </a:r>
            <a:r>
              <a:rPr lang="es-419" sz="1350" dirty="0">
                <a:solidFill>
                  <a:srgbClr val="AA22FF"/>
                </a:solidFill>
                <a:latin typeface="DM Sans"/>
                <a:ea typeface="DM Sans"/>
                <a:cs typeface="DM Sans"/>
                <a:sym typeface="DM Sans"/>
              </a:rPr>
              <a:t>=</a:t>
            </a:r>
            <a:r>
              <a:rPr lang="es-419" sz="1350" dirty="0">
                <a:solidFill>
                  <a:schemeClr val="dk1"/>
                </a:solidFill>
                <a:latin typeface="DM Sans"/>
                <a:ea typeface="DM Sans"/>
                <a:cs typeface="DM Sans"/>
                <a:sym typeface="DM Sans"/>
              </a:rPr>
              <a:t> </a:t>
            </a:r>
            <a:r>
              <a:rPr lang="es-419" sz="1350" dirty="0">
                <a:solidFill>
                  <a:srgbClr val="008800"/>
                </a:solidFill>
                <a:latin typeface="DM Sans"/>
                <a:ea typeface="DM Sans"/>
                <a:cs typeface="DM Sans"/>
                <a:sym typeface="DM Sans"/>
              </a:rPr>
              <a:t>3</a:t>
            </a:r>
            <a:endParaRPr sz="1350" dirty="0">
              <a:solidFill>
                <a:srgbClr val="008800"/>
              </a:solidFill>
              <a:latin typeface="DM Sans"/>
              <a:ea typeface="DM Sans"/>
              <a:cs typeface="DM Sans"/>
              <a:sym typeface="DM Sans"/>
            </a:endParaRPr>
          </a:p>
          <a:p>
            <a:pPr marL="0" marR="0" lvl="0" indent="0" algn="l" rtl="0">
              <a:lnSpc>
                <a:spcPct val="121429"/>
              </a:lnSpc>
              <a:spcBef>
                <a:spcPts val="0"/>
              </a:spcBef>
              <a:spcAft>
                <a:spcPts val="0"/>
              </a:spcAft>
              <a:buNone/>
            </a:pPr>
            <a:r>
              <a:rPr lang="es-419" sz="1350" dirty="0">
                <a:solidFill>
                  <a:schemeClr val="dk1"/>
                </a:solidFill>
                <a:latin typeface="DM Sans"/>
                <a:ea typeface="DM Sans"/>
                <a:cs typeface="DM Sans"/>
                <a:sym typeface="DM Sans"/>
              </a:rPr>
              <a:t>numero_3 </a:t>
            </a:r>
            <a:r>
              <a:rPr lang="es-419" sz="1350" dirty="0">
                <a:solidFill>
                  <a:srgbClr val="AA22FF"/>
                </a:solidFill>
                <a:latin typeface="DM Sans"/>
                <a:ea typeface="DM Sans"/>
                <a:cs typeface="DM Sans"/>
                <a:sym typeface="DM Sans"/>
              </a:rPr>
              <a:t>=</a:t>
            </a:r>
            <a:r>
              <a:rPr lang="es-419" sz="1350" dirty="0">
                <a:solidFill>
                  <a:schemeClr val="dk1"/>
                </a:solidFill>
                <a:latin typeface="DM Sans"/>
                <a:ea typeface="DM Sans"/>
                <a:cs typeface="DM Sans"/>
                <a:sym typeface="DM Sans"/>
              </a:rPr>
              <a:t> </a:t>
            </a:r>
            <a:r>
              <a:rPr lang="es-419" sz="1350" dirty="0">
                <a:solidFill>
                  <a:srgbClr val="008800"/>
                </a:solidFill>
                <a:latin typeface="DM Sans"/>
                <a:ea typeface="DM Sans"/>
                <a:cs typeface="DM Sans"/>
                <a:sym typeface="DM Sans"/>
              </a:rPr>
              <a:t>6</a:t>
            </a:r>
            <a:endParaRPr sz="1350" dirty="0">
              <a:solidFill>
                <a:srgbClr val="008800"/>
              </a:solidFill>
              <a:latin typeface="DM Sans"/>
              <a:ea typeface="DM Sans"/>
              <a:cs typeface="DM Sans"/>
              <a:sym typeface="DM Sans"/>
            </a:endParaRPr>
          </a:p>
          <a:p>
            <a:pPr marL="0" marR="0" lvl="0" indent="0" algn="l" rtl="0">
              <a:lnSpc>
                <a:spcPct val="121429"/>
              </a:lnSpc>
              <a:spcBef>
                <a:spcPts val="0"/>
              </a:spcBef>
              <a:spcAft>
                <a:spcPts val="0"/>
              </a:spcAft>
              <a:buNone/>
            </a:pPr>
            <a:r>
              <a:rPr lang="es-419" sz="1350" dirty="0">
                <a:solidFill>
                  <a:schemeClr val="dk1"/>
                </a:solidFill>
                <a:latin typeface="DM Sans"/>
                <a:ea typeface="DM Sans"/>
                <a:cs typeface="DM Sans"/>
                <a:sym typeface="DM Sans"/>
              </a:rPr>
              <a:t>​</a:t>
            </a:r>
            <a:endParaRPr sz="1350" dirty="0">
              <a:solidFill>
                <a:schemeClr val="dk1"/>
              </a:solidFill>
              <a:latin typeface="DM Sans"/>
              <a:ea typeface="DM Sans"/>
              <a:cs typeface="DM Sans"/>
              <a:sym typeface="DM Sans"/>
            </a:endParaRPr>
          </a:p>
          <a:p>
            <a:pPr marL="0" marR="0" lvl="0" indent="0" algn="l" rtl="0">
              <a:lnSpc>
                <a:spcPct val="121429"/>
              </a:lnSpc>
              <a:spcBef>
                <a:spcPts val="0"/>
              </a:spcBef>
              <a:spcAft>
                <a:spcPts val="0"/>
              </a:spcAft>
              <a:buNone/>
            </a:pPr>
            <a:r>
              <a:rPr lang="es-419" sz="1350" dirty="0">
                <a:solidFill>
                  <a:schemeClr val="dk1"/>
                </a:solidFill>
                <a:latin typeface="DM Sans"/>
                <a:ea typeface="DM Sans"/>
                <a:cs typeface="DM Sans"/>
                <a:sym typeface="DM Sans"/>
              </a:rPr>
              <a:t>media </a:t>
            </a:r>
            <a:r>
              <a:rPr lang="es-419" sz="1350" dirty="0">
                <a:solidFill>
                  <a:srgbClr val="AA22FF"/>
                </a:solidFill>
                <a:latin typeface="DM Sans"/>
                <a:ea typeface="DM Sans"/>
                <a:cs typeface="DM Sans"/>
                <a:sym typeface="DM Sans"/>
              </a:rPr>
              <a:t>=</a:t>
            </a:r>
            <a:r>
              <a:rPr lang="es-419" sz="1350" dirty="0">
                <a:solidFill>
                  <a:schemeClr val="dk1"/>
                </a:solidFill>
                <a:latin typeface="DM Sans"/>
                <a:ea typeface="DM Sans"/>
                <a:cs typeface="DM Sans"/>
                <a:sym typeface="DM Sans"/>
              </a:rPr>
              <a:t> numero_1 </a:t>
            </a:r>
            <a:r>
              <a:rPr lang="es-419" sz="1350" dirty="0">
                <a:solidFill>
                  <a:srgbClr val="AA22FF"/>
                </a:solidFill>
                <a:latin typeface="DM Sans"/>
                <a:ea typeface="DM Sans"/>
                <a:cs typeface="DM Sans"/>
                <a:sym typeface="DM Sans"/>
              </a:rPr>
              <a:t>+</a:t>
            </a:r>
            <a:r>
              <a:rPr lang="es-419" sz="1350" dirty="0">
                <a:solidFill>
                  <a:schemeClr val="dk1"/>
                </a:solidFill>
                <a:latin typeface="DM Sans"/>
                <a:ea typeface="DM Sans"/>
                <a:cs typeface="DM Sans"/>
                <a:sym typeface="DM Sans"/>
              </a:rPr>
              <a:t> numero_2 </a:t>
            </a:r>
            <a:r>
              <a:rPr lang="es-419" sz="1350" dirty="0">
                <a:solidFill>
                  <a:srgbClr val="AA22FF"/>
                </a:solidFill>
                <a:latin typeface="DM Sans"/>
                <a:ea typeface="DM Sans"/>
                <a:cs typeface="DM Sans"/>
                <a:sym typeface="DM Sans"/>
              </a:rPr>
              <a:t>+</a:t>
            </a:r>
            <a:r>
              <a:rPr lang="es-419" sz="1350" dirty="0">
                <a:solidFill>
                  <a:schemeClr val="dk1"/>
                </a:solidFill>
                <a:latin typeface="DM Sans"/>
                <a:ea typeface="DM Sans"/>
                <a:cs typeface="DM Sans"/>
                <a:sym typeface="DM Sans"/>
              </a:rPr>
              <a:t> numero_3 </a:t>
            </a:r>
            <a:r>
              <a:rPr lang="es-419" sz="1350" dirty="0">
                <a:solidFill>
                  <a:srgbClr val="AA22FF"/>
                </a:solidFill>
                <a:latin typeface="DM Sans"/>
                <a:ea typeface="DM Sans"/>
                <a:cs typeface="DM Sans"/>
                <a:sym typeface="DM Sans"/>
              </a:rPr>
              <a:t>/</a:t>
            </a:r>
            <a:r>
              <a:rPr lang="es-419" sz="1350" dirty="0">
                <a:solidFill>
                  <a:schemeClr val="dk1"/>
                </a:solidFill>
                <a:latin typeface="DM Sans"/>
                <a:ea typeface="DM Sans"/>
                <a:cs typeface="DM Sans"/>
                <a:sym typeface="DM Sans"/>
              </a:rPr>
              <a:t> </a:t>
            </a:r>
            <a:r>
              <a:rPr lang="es-419" sz="1350" dirty="0">
                <a:solidFill>
                  <a:srgbClr val="008800"/>
                </a:solidFill>
                <a:latin typeface="DM Sans"/>
                <a:ea typeface="DM Sans"/>
                <a:cs typeface="DM Sans"/>
                <a:sym typeface="DM Sans"/>
              </a:rPr>
              <a:t>3</a:t>
            </a:r>
            <a:endParaRPr sz="1350" dirty="0">
              <a:solidFill>
                <a:srgbClr val="008800"/>
              </a:solidFill>
              <a:latin typeface="DM Sans"/>
              <a:ea typeface="DM Sans"/>
              <a:cs typeface="DM Sans"/>
              <a:sym typeface="DM Sans"/>
            </a:endParaRPr>
          </a:p>
          <a:p>
            <a:pPr marL="0" marR="0" lvl="0" indent="0" algn="l" rtl="0">
              <a:lnSpc>
                <a:spcPct val="121429"/>
              </a:lnSpc>
              <a:spcBef>
                <a:spcPts val="0"/>
              </a:spcBef>
              <a:spcAft>
                <a:spcPts val="0"/>
              </a:spcAft>
              <a:buNone/>
            </a:pPr>
            <a:r>
              <a:rPr lang="es-419" sz="1350" dirty="0" err="1">
                <a:solidFill>
                  <a:srgbClr val="008000"/>
                </a:solidFill>
                <a:latin typeface="DM Sans"/>
                <a:ea typeface="DM Sans"/>
                <a:cs typeface="DM Sans"/>
                <a:sym typeface="DM Sans"/>
              </a:rPr>
              <a:t>print</a:t>
            </a:r>
            <a:r>
              <a:rPr lang="es-419" sz="1350" dirty="0">
                <a:solidFill>
                  <a:schemeClr val="dk1"/>
                </a:solidFill>
                <a:latin typeface="DM Sans"/>
                <a:ea typeface="DM Sans"/>
                <a:cs typeface="DM Sans"/>
                <a:sym typeface="DM Sans"/>
              </a:rPr>
              <a:t>(</a:t>
            </a:r>
            <a:r>
              <a:rPr lang="es-419" sz="1350" dirty="0">
                <a:solidFill>
                  <a:srgbClr val="BA2121"/>
                </a:solidFill>
                <a:latin typeface="DM Sans"/>
                <a:ea typeface="DM Sans"/>
                <a:cs typeface="DM Sans"/>
                <a:sym typeface="DM Sans"/>
              </a:rPr>
              <a:t>"La nota media es"</a:t>
            </a:r>
            <a:r>
              <a:rPr lang="es-419" sz="1350" dirty="0">
                <a:solidFill>
                  <a:schemeClr val="dk1"/>
                </a:solidFill>
                <a:latin typeface="DM Sans"/>
                <a:ea typeface="DM Sans"/>
                <a:cs typeface="DM Sans"/>
                <a:sym typeface="DM Sans"/>
              </a:rPr>
              <a:t>, media)</a:t>
            </a:r>
            <a:endParaRPr sz="1350"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419" sz="1350" dirty="0">
                <a:solidFill>
                  <a:schemeClr val="dk1"/>
                </a:solidFill>
                <a:latin typeface="DM Sans"/>
                <a:ea typeface="DM Sans"/>
                <a:cs typeface="DM Sans"/>
                <a:sym typeface="DM Sans"/>
              </a:rPr>
              <a:t>La nota media es 14.0</a:t>
            </a:r>
            <a:endParaRPr sz="1350" dirty="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78"/>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¡Prácticas iniciales!</a:t>
            </a:r>
            <a:endParaRPr sz="4000" b="1">
              <a:solidFill>
                <a:schemeClr val="dk1"/>
              </a:solidFill>
              <a:latin typeface="DM Sans"/>
              <a:ea typeface="DM Sans"/>
              <a:cs typeface="DM Sans"/>
              <a:sym typeface="DM Sans"/>
            </a:endParaRPr>
          </a:p>
        </p:txBody>
      </p:sp>
      <p:pic>
        <p:nvPicPr>
          <p:cNvPr id="359" name="Google Shape;359;p78"/>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60" name="Google Shape;360;p78"/>
          <p:cNvGrpSpPr/>
          <p:nvPr/>
        </p:nvGrpSpPr>
        <p:grpSpPr>
          <a:xfrm>
            <a:off x="7985187" y="266059"/>
            <a:ext cx="660429" cy="660429"/>
            <a:chOff x="5323100" y="2467173"/>
            <a:chExt cx="738900" cy="738900"/>
          </a:xfrm>
        </p:grpSpPr>
        <p:sp>
          <p:nvSpPr>
            <p:cNvPr id="361" name="Google Shape;361;p78"/>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362" name="Google Shape;362;p78"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63" name="Google Shape;363;p78"/>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64" name="Google Shape;364;p78"/>
          <p:cNvSpPr/>
          <p:nvPr/>
        </p:nvSpPr>
        <p:spPr>
          <a:xfrm>
            <a:off x="580075" y="5030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65" name="Google Shape;365;p78"/>
          <p:cNvSpPr txBox="1"/>
          <p:nvPr/>
        </p:nvSpPr>
        <p:spPr>
          <a:xfrm>
            <a:off x="580075" y="1820650"/>
            <a:ext cx="7636500" cy="29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419" sz="1350" b="1" dirty="0">
                <a:solidFill>
                  <a:schemeClr val="dk1"/>
                </a:solidFill>
                <a:latin typeface="DM Sans"/>
                <a:ea typeface="DM Sans"/>
                <a:cs typeface="DM Sans"/>
                <a:sym typeface="DM Sans"/>
              </a:rPr>
              <a:t>4) </a:t>
            </a:r>
            <a:r>
              <a:rPr lang="es-419" sz="1350" dirty="0">
                <a:solidFill>
                  <a:schemeClr val="dk1"/>
                </a:solidFill>
                <a:latin typeface="DM Sans"/>
                <a:ea typeface="DM Sans"/>
                <a:cs typeface="DM Sans"/>
                <a:sym typeface="DM Sans"/>
              </a:rPr>
              <a:t>A partir del ejercicio anterior, desarrolla un programa para calcular la nota final. Para ello vamos a suponer que cada número es una nota y que queremos obtener la nota media. Cada nota tiene un valor porcentual:</a:t>
            </a:r>
            <a:endParaRPr sz="1350"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endParaRPr sz="1350" b="1" dirty="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Char char="✓"/>
            </a:pPr>
            <a:r>
              <a:rPr lang="es-419" sz="1350" dirty="0">
                <a:solidFill>
                  <a:schemeClr val="dk1"/>
                </a:solidFill>
                <a:latin typeface="DM Sans"/>
                <a:ea typeface="DM Sans"/>
                <a:cs typeface="DM Sans"/>
                <a:sym typeface="DM Sans"/>
              </a:rPr>
              <a:t>La primera nota vale un 15% del total</a:t>
            </a:r>
            <a:endParaRPr sz="1350" dirty="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Char char="✓"/>
            </a:pPr>
            <a:r>
              <a:rPr lang="es-419" sz="1350" dirty="0">
                <a:solidFill>
                  <a:schemeClr val="dk1"/>
                </a:solidFill>
                <a:latin typeface="DM Sans"/>
                <a:ea typeface="DM Sans"/>
                <a:cs typeface="DM Sans"/>
                <a:sym typeface="DM Sans"/>
              </a:rPr>
              <a:t>La segunda nota vale un 35% del total</a:t>
            </a:r>
            <a:endParaRPr sz="1350" dirty="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Char char="✓"/>
            </a:pPr>
            <a:r>
              <a:rPr lang="es-419" sz="1350" dirty="0">
                <a:solidFill>
                  <a:schemeClr val="dk1"/>
                </a:solidFill>
                <a:latin typeface="DM Sans"/>
                <a:ea typeface="DM Sans"/>
                <a:cs typeface="DM Sans"/>
                <a:sym typeface="DM Sans"/>
              </a:rPr>
              <a:t>La tercera nota vale un 50% del total</a:t>
            </a:r>
            <a:endParaRPr sz="1350" dirty="0">
              <a:solidFill>
                <a:schemeClr val="dk1"/>
              </a:solidFill>
              <a:latin typeface="DM Sans"/>
              <a:ea typeface="DM Sans"/>
              <a:cs typeface="DM Sans"/>
              <a:sym typeface="DM Sans"/>
            </a:endParaRPr>
          </a:p>
          <a:p>
            <a:pPr marL="0" lvl="0" indent="0" algn="l" rtl="0">
              <a:lnSpc>
                <a:spcPct val="115000"/>
              </a:lnSpc>
              <a:spcBef>
                <a:spcPts val="1100"/>
              </a:spcBef>
              <a:spcAft>
                <a:spcPts val="0"/>
              </a:spcAft>
              <a:buNone/>
            </a:pPr>
            <a:r>
              <a:rPr lang="es-419" sz="1350" b="1" dirty="0">
                <a:solidFill>
                  <a:schemeClr val="dk1"/>
                </a:solidFill>
                <a:latin typeface="DM Sans"/>
                <a:ea typeface="DM Sans"/>
                <a:cs typeface="DM Sans"/>
                <a:sym typeface="DM Sans"/>
              </a:rPr>
              <a:t>Ejemplos:</a:t>
            </a:r>
            <a:endParaRPr sz="1350" b="1" dirty="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Char char="✓"/>
            </a:pPr>
            <a:r>
              <a:rPr lang="es-419" sz="1350" dirty="0">
                <a:solidFill>
                  <a:schemeClr val="dk1"/>
                </a:solidFill>
                <a:latin typeface="DM Sans"/>
                <a:ea typeface="DM Sans"/>
                <a:cs typeface="DM Sans"/>
                <a:sym typeface="DM Sans"/>
              </a:rPr>
              <a:t>nota_1 = 10</a:t>
            </a:r>
            <a:endParaRPr sz="1350" dirty="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Char char="✓"/>
            </a:pPr>
            <a:r>
              <a:rPr lang="es-419" sz="1350" dirty="0">
                <a:solidFill>
                  <a:schemeClr val="dk1"/>
                </a:solidFill>
                <a:latin typeface="DM Sans"/>
                <a:ea typeface="DM Sans"/>
                <a:cs typeface="DM Sans"/>
                <a:sym typeface="DM Sans"/>
              </a:rPr>
              <a:t>nota_2 = 7</a:t>
            </a:r>
            <a:endParaRPr sz="1350" dirty="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chemeClr val="dk1"/>
              </a:buClr>
              <a:buSzPts val="1350"/>
              <a:buFont typeface="DM Sans"/>
              <a:buChar char="✓"/>
            </a:pPr>
            <a:r>
              <a:rPr lang="es-419" sz="1350" dirty="0">
                <a:solidFill>
                  <a:schemeClr val="dk1"/>
                </a:solidFill>
                <a:latin typeface="DM Sans"/>
                <a:ea typeface="DM Sans"/>
                <a:cs typeface="DM Sans"/>
                <a:sym typeface="DM Sans"/>
              </a:rPr>
              <a:t>nota_3 = 4</a:t>
            </a:r>
            <a:endParaRPr sz="1350" b="1" dirty="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79"/>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¡Prácticas iniciales!</a:t>
            </a:r>
            <a:endParaRPr sz="4000" b="1">
              <a:solidFill>
                <a:schemeClr val="dk1"/>
              </a:solidFill>
              <a:latin typeface="DM Sans"/>
              <a:ea typeface="DM Sans"/>
              <a:cs typeface="DM Sans"/>
              <a:sym typeface="DM Sans"/>
            </a:endParaRPr>
          </a:p>
        </p:txBody>
      </p:sp>
      <p:pic>
        <p:nvPicPr>
          <p:cNvPr id="371" name="Google Shape;371;p79"/>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72" name="Google Shape;372;p79"/>
          <p:cNvGrpSpPr/>
          <p:nvPr/>
        </p:nvGrpSpPr>
        <p:grpSpPr>
          <a:xfrm>
            <a:off x="7985187" y="266059"/>
            <a:ext cx="660429" cy="660429"/>
            <a:chOff x="5323100" y="2467173"/>
            <a:chExt cx="738900" cy="738900"/>
          </a:xfrm>
        </p:grpSpPr>
        <p:sp>
          <p:nvSpPr>
            <p:cNvPr id="373" name="Google Shape;373;p79"/>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374" name="Google Shape;374;p79"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75" name="Google Shape;375;p79"/>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76" name="Google Shape;376;p79"/>
          <p:cNvSpPr/>
          <p:nvPr/>
        </p:nvSpPr>
        <p:spPr>
          <a:xfrm>
            <a:off x="580075" y="5030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77" name="Google Shape;377;p79"/>
          <p:cNvSpPr txBox="1"/>
          <p:nvPr/>
        </p:nvSpPr>
        <p:spPr>
          <a:xfrm>
            <a:off x="580075" y="1820650"/>
            <a:ext cx="7636500" cy="206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419" sz="1350" b="1">
                <a:solidFill>
                  <a:schemeClr val="dk1"/>
                </a:solidFill>
                <a:latin typeface="DM Sans"/>
                <a:ea typeface="DM Sans"/>
                <a:cs typeface="DM Sans"/>
                <a:sym typeface="DM Sans"/>
              </a:rPr>
              <a:t>5) </a:t>
            </a:r>
            <a:r>
              <a:rPr lang="es-419" sz="1350">
                <a:solidFill>
                  <a:schemeClr val="dk1"/>
                </a:solidFill>
                <a:latin typeface="DM Sans"/>
                <a:ea typeface="DM Sans"/>
                <a:cs typeface="DM Sans"/>
                <a:sym typeface="DM Sans"/>
              </a:rPr>
              <a:t>La siguiente matriz (o lista con listas anidadas) debe cumplir una condición: en cada fila el cuarto elemento siempre debe ser el resultado de sumar los tres primeros. ¿Eres capaz de modificar las sumas incorrectas utilizando la técnica del slicing?</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La función llamada sum(lista) devuelve una suma de todos los elementos de la lista</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endParaRPr sz="1350">
              <a:solidFill>
                <a:schemeClr val="dk1"/>
              </a:solidFill>
              <a:latin typeface="DM Sans"/>
              <a:ea typeface="DM Sans"/>
              <a:cs typeface="DM Sans"/>
              <a:sym typeface="DM Sans"/>
            </a:endParaRPr>
          </a:p>
        </p:txBody>
      </p:sp>
      <p:sp>
        <p:nvSpPr>
          <p:cNvPr id="378" name="Google Shape;378;p79"/>
          <p:cNvSpPr txBox="1"/>
          <p:nvPr/>
        </p:nvSpPr>
        <p:spPr>
          <a:xfrm>
            <a:off x="4064675" y="3628775"/>
            <a:ext cx="1016700" cy="823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800"/>
              </a:spcAft>
              <a:buNone/>
            </a:pPr>
            <a:r>
              <a:rPr lang="es-419" sz="4150">
                <a:solidFill>
                  <a:schemeClr val="dk1"/>
                </a:solidFill>
                <a:latin typeface="DM Sans"/>
                <a:ea typeface="DM Sans"/>
                <a:cs typeface="DM Sans"/>
                <a:sym typeface="DM Sans"/>
              </a:rPr>
              <a:t>👉</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80"/>
          <p:cNvSpPr txBox="1"/>
          <p:nvPr/>
        </p:nvSpPr>
        <p:spPr>
          <a:xfrm>
            <a:off x="501450" y="7769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¡Prácticas iniciales!</a:t>
            </a:r>
            <a:endParaRPr sz="4000" b="1">
              <a:solidFill>
                <a:schemeClr val="dk1"/>
              </a:solidFill>
              <a:latin typeface="DM Sans"/>
              <a:ea typeface="DM Sans"/>
              <a:cs typeface="DM Sans"/>
              <a:sym typeface="DM Sans"/>
            </a:endParaRPr>
          </a:p>
        </p:txBody>
      </p:sp>
      <p:pic>
        <p:nvPicPr>
          <p:cNvPr id="384" name="Google Shape;384;p80"/>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85" name="Google Shape;385;p80"/>
          <p:cNvGrpSpPr/>
          <p:nvPr/>
        </p:nvGrpSpPr>
        <p:grpSpPr>
          <a:xfrm>
            <a:off x="7985187" y="266059"/>
            <a:ext cx="660429" cy="660429"/>
            <a:chOff x="5323100" y="2467173"/>
            <a:chExt cx="738900" cy="738900"/>
          </a:xfrm>
        </p:grpSpPr>
        <p:sp>
          <p:nvSpPr>
            <p:cNvPr id="386" name="Google Shape;386;p80"/>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387" name="Google Shape;387;p80"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88" name="Google Shape;388;p80"/>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89" name="Google Shape;389;p80"/>
          <p:cNvSpPr/>
          <p:nvPr/>
        </p:nvSpPr>
        <p:spPr>
          <a:xfrm>
            <a:off x="580075" y="5030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90" name="Google Shape;390;p80"/>
          <p:cNvSpPr txBox="1"/>
          <p:nvPr/>
        </p:nvSpPr>
        <p:spPr>
          <a:xfrm>
            <a:off x="580075" y="1515850"/>
            <a:ext cx="7636500" cy="349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419" sz="1350" b="1" dirty="0">
                <a:solidFill>
                  <a:schemeClr val="dk1"/>
                </a:solidFill>
                <a:latin typeface="DM Sans"/>
                <a:ea typeface="DM Sans"/>
                <a:cs typeface="DM Sans"/>
                <a:sym typeface="DM Sans"/>
              </a:rPr>
              <a:t>Partirás de: </a:t>
            </a:r>
            <a:endParaRPr sz="1350" b="1"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419" sz="1350" dirty="0">
                <a:solidFill>
                  <a:schemeClr val="dk1"/>
                </a:solidFill>
                <a:latin typeface="DM Sans"/>
                <a:ea typeface="DM Sans"/>
                <a:cs typeface="DM Sans"/>
                <a:sym typeface="DM Sans"/>
              </a:rPr>
              <a:t>matriz = [ </a:t>
            </a:r>
            <a:endParaRPr sz="1350"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419" sz="1350" dirty="0">
                <a:solidFill>
                  <a:schemeClr val="dk1"/>
                </a:solidFill>
                <a:latin typeface="DM Sans"/>
                <a:ea typeface="DM Sans"/>
                <a:cs typeface="DM Sans"/>
                <a:sym typeface="DM Sans"/>
              </a:rPr>
              <a:t>    [1, 5, 1],</a:t>
            </a:r>
            <a:endParaRPr sz="1350"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419" sz="1350" dirty="0">
                <a:solidFill>
                  <a:schemeClr val="dk1"/>
                </a:solidFill>
                <a:latin typeface="DM Sans"/>
                <a:ea typeface="DM Sans"/>
                <a:cs typeface="DM Sans"/>
                <a:sym typeface="DM Sans"/>
              </a:rPr>
              <a:t>    [2, 1, 2],</a:t>
            </a:r>
            <a:endParaRPr sz="1350"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419" sz="1350" dirty="0">
                <a:solidFill>
                  <a:schemeClr val="dk1"/>
                </a:solidFill>
                <a:latin typeface="DM Sans"/>
                <a:ea typeface="DM Sans"/>
                <a:cs typeface="DM Sans"/>
                <a:sym typeface="DM Sans"/>
              </a:rPr>
              <a:t>    [3, 0, 1],</a:t>
            </a:r>
            <a:endParaRPr sz="1350"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419" sz="1350" dirty="0">
                <a:solidFill>
                  <a:schemeClr val="dk1"/>
                </a:solidFill>
                <a:latin typeface="DM Sans"/>
                <a:ea typeface="DM Sans"/>
                <a:cs typeface="DM Sans"/>
                <a:sym typeface="DM Sans"/>
              </a:rPr>
              <a:t>    [1, 4, 4]</a:t>
            </a:r>
            <a:endParaRPr sz="1350"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419" sz="1350" dirty="0">
                <a:solidFill>
                  <a:schemeClr val="dk1"/>
                </a:solidFill>
                <a:latin typeface="DM Sans"/>
                <a:ea typeface="DM Sans"/>
                <a:cs typeface="DM Sans"/>
                <a:sym typeface="DM Sans"/>
              </a:rPr>
              <a:t>]</a:t>
            </a:r>
            <a:endParaRPr sz="1350"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419" sz="1350" b="1" dirty="0">
                <a:solidFill>
                  <a:schemeClr val="dk1"/>
                </a:solidFill>
                <a:latin typeface="DM Sans"/>
                <a:ea typeface="DM Sans"/>
                <a:cs typeface="DM Sans"/>
                <a:sym typeface="DM Sans"/>
              </a:rPr>
              <a:t>Debes llegar a: </a:t>
            </a:r>
            <a:endParaRPr sz="1350" b="1"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419" sz="1350" dirty="0">
                <a:solidFill>
                  <a:schemeClr val="dk1"/>
                </a:solidFill>
                <a:latin typeface="DM Sans"/>
                <a:ea typeface="DM Sans"/>
                <a:cs typeface="DM Sans"/>
                <a:sym typeface="DM Sans"/>
              </a:rPr>
              <a:t>matriz = [ </a:t>
            </a:r>
            <a:endParaRPr sz="1350"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419" sz="1350" dirty="0">
                <a:solidFill>
                  <a:schemeClr val="dk1"/>
                </a:solidFill>
                <a:latin typeface="DM Sans"/>
                <a:ea typeface="DM Sans"/>
                <a:cs typeface="DM Sans"/>
                <a:sym typeface="DM Sans"/>
              </a:rPr>
              <a:t>    [1, 5, 1, 7],</a:t>
            </a:r>
            <a:endParaRPr sz="1350"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419" sz="1350" dirty="0">
                <a:solidFill>
                  <a:schemeClr val="dk1"/>
                </a:solidFill>
                <a:latin typeface="DM Sans"/>
                <a:ea typeface="DM Sans"/>
                <a:cs typeface="DM Sans"/>
                <a:sym typeface="DM Sans"/>
              </a:rPr>
              <a:t>    [2, 1, 2, 5],</a:t>
            </a:r>
            <a:endParaRPr sz="1350"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419" sz="1350" dirty="0">
                <a:solidFill>
                  <a:schemeClr val="dk1"/>
                </a:solidFill>
                <a:latin typeface="DM Sans"/>
                <a:ea typeface="DM Sans"/>
                <a:cs typeface="DM Sans"/>
                <a:sym typeface="DM Sans"/>
              </a:rPr>
              <a:t>    [3, 0, 1, 4],</a:t>
            </a:r>
            <a:endParaRPr sz="1350"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419" sz="1350" dirty="0">
                <a:solidFill>
                  <a:schemeClr val="dk1"/>
                </a:solidFill>
                <a:latin typeface="DM Sans"/>
                <a:ea typeface="DM Sans"/>
                <a:cs typeface="DM Sans"/>
                <a:sym typeface="DM Sans"/>
              </a:rPr>
              <a:t>    [1, 4, 4, 9]</a:t>
            </a:r>
            <a:endParaRPr sz="1350" dirty="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419" sz="1350" dirty="0">
                <a:solidFill>
                  <a:schemeClr val="dk1"/>
                </a:solidFill>
                <a:latin typeface="DM Sans"/>
                <a:ea typeface="DM Sans"/>
                <a:cs typeface="DM Sans"/>
                <a:sym typeface="DM Sans"/>
              </a:rPr>
              <a:t>]</a:t>
            </a:r>
            <a:endParaRPr sz="1350" dirty="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81"/>
          <p:cNvSpPr txBox="1"/>
          <p:nvPr/>
        </p:nvSpPr>
        <p:spPr>
          <a:xfrm>
            <a:off x="1325100" y="2252975"/>
            <a:ext cx="64938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i="0" u="none" strike="noStrike" cap="none">
                <a:solidFill>
                  <a:srgbClr val="EAFF6A"/>
                </a:solidFill>
                <a:latin typeface="DM Sans"/>
                <a:ea typeface="DM Sans"/>
                <a:cs typeface="DM Sans"/>
                <a:sym typeface="DM Sans"/>
              </a:rPr>
              <a:t> Controladores de Flujo 2</a:t>
            </a:r>
            <a:endParaRPr sz="4000" b="1" i="0" u="none" strike="noStrike" cap="none">
              <a:solidFill>
                <a:srgbClr val="EAFF6A"/>
              </a:solidFill>
              <a:latin typeface="DM Sans"/>
              <a:ea typeface="DM Sans"/>
              <a:cs typeface="DM Sans"/>
              <a:sym typeface="DM Sans"/>
            </a:endParaRPr>
          </a:p>
        </p:txBody>
      </p:sp>
      <p:sp>
        <p:nvSpPr>
          <p:cNvPr id="396" name="Google Shape;396;p81"/>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b="1" i="0" u="none" strike="noStrike" cap="none">
                <a:solidFill>
                  <a:schemeClr val="lt1"/>
                </a:solidFill>
                <a:latin typeface="DM Sans"/>
                <a:ea typeface="DM Sans"/>
                <a:cs typeface="DM Sans"/>
                <a:sym typeface="DM Sans"/>
              </a:rPr>
              <a:t>Clase </a:t>
            </a:r>
            <a:r>
              <a:rPr lang="es-419" sz="1800" b="1">
                <a:solidFill>
                  <a:schemeClr val="lt1"/>
                </a:solidFill>
                <a:latin typeface="DM Sans"/>
                <a:ea typeface="DM Sans"/>
                <a:cs typeface="DM Sans"/>
                <a:sym typeface="DM Sans"/>
              </a:rPr>
              <a:t>05</a:t>
            </a:r>
            <a:r>
              <a:rPr lang="es-419" sz="1800" b="1" i="0" u="none" strike="noStrike" cap="none">
                <a:solidFill>
                  <a:schemeClr val="lt1"/>
                </a:solidFill>
                <a:latin typeface="DM Sans"/>
                <a:ea typeface="DM Sans"/>
                <a:cs typeface="DM Sans"/>
                <a:sym typeface="DM Sans"/>
              </a:rPr>
              <a:t>.</a:t>
            </a:r>
            <a:r>
              <a:rPr lang="es-419" sz="1800" b="0" i="0" u="none" strike="noStrike" cap="none">
                <a:solidFill>
                  <a:schemeClr val="lt1"/>
                </a:solidFill>
                <a:latin typeface="DM Sans"/>
                <a:ea typeface="DM Sans"/>
                <a:cs typeface="DM Sans"/>
                <a:sym typeface="DM Sans"/>
              </a:rPr>
              <a:t> PYTHON</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82"/>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¡Instrucciones e iteración!</a:t>
            </a:r>
            <a:endParaRPr sz="4000" b="1">
              <a:solidFill>
                <a:schemeClr val="dk1"/>
              </a:solidFill>
              <a:latin typeface="DM Sans"/>
              <a:ea typeface="DM Sans"/>
              <a:cs typeface="DM Sans"/>
              <a:sym typeface="DM Sans"/>
            </a:endParaRPr>
          </a:p>
        </p:txBody>
      </p:sp>
      <p:pic>
        <p:nvPicPr>
          <p:cNvPr id="402" name="Google Shape;402;p82"/>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03" name="Google Shape;403;p82"/>
          <p:cNvGrpSpPr/>
          <p:nvPr/>
        </p:nvGrpSpPr>
        <p:grpSpPr>
          <a:xfrm>
            <a:off x="7985187" y="266059"/>
            <a:ext cx="660429" cy="660429"/>
            <a:chOff x="5323100" y="2467173"/>
            <a:chExt cx="738900" cy="738900"/>
          </a:xfrm>
        </p:grpSpPr>
        <p:sp>
          <p:nvSpPr>
            <p:cNvPr id="404" name="Google Shape;404;p82"/>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405" name="Google Shape;405;p82"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06" name="Google Shape;406;p82"/>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07" name="Google Shape;407;p82"/>
          <p:cNvSpPr/>
          <p:nvPr/>
        </p:nvSpPr>
        <p:spPr>
          <a:xfrm>
            <a:off x="580075" y="5030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408" name="Google Shape;408;p82"/>
          <p:cNvSpPr txBox="1"/>
          <p:nvPr/>
        </p:nvSpPr>
        <p:spPr>
          <a:xfrm>
            <a:off x="457725" y="2158800"/>
            <a:ext cx="8086200" cy="1553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419" sz="1350" b="1">
                <a:solidFill>
                  <a:schemeClr val="dk1"/>
                </a:solidFill>
                <a:latin typeface="DM Sans"/>
                <a:ea typeface="DM Sans"/>
                <a:cs typeface="DM Sans"/>
                <a:sym typeface="DM Sans"/>
              </a:rPr>
              <a:t>Consigna</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Realiza los ejercicios 1, 2, 3, 4, 5 y 6.</a:t>
            </a:r>
            <a:endParaRPr sz="1350">
              <a:solidFill>
                <a:schemeClr val="dk1"/>
              </a:solidFill>
              <a:latin typeface="DM Sans"/>
              <a:ea typeface="DM Sans"/>
              <a:cs typeface="DM Sans"/>
              <a:sym typeface="DM Sans"/>
            </a:endParaRPr>
          </a:p>
          <a:p>
            <a:pPr marL="457200" lvl="0" indent="0" algn="l" rtl="0">
              <a:lnSpc>
                <a:spcPct val="100000"/>
              </a:lnSpc>
              <a:spcBef>
                <a:spcPts val="800"/>
              </a:spcBef>
              <a:spcAft>
                <a:spcPts val="0"/>
              </a:spcAft>
              <a:buNone/>
            </a:pPr>
            <a:endParaRPr sz="1350">
              <a:solidFill>
                <a:schemeClr val="dk1"/>
              </a:solidFill>
              <a:latin typeface="DM Sans"/>
              <a:ea typeface="DM Sans"/>
              <a:cs typeface="DM Sans"/>
              <a:sym typeface="DM Sans"/>
            </a:endParaRPr>
          </a:p>
          <a:p>
            <a:pPr marL="0" lvl="0" indent="0" algn="l" rtl="0">
              <a:spcBef>
                <a:spcPts val="800"/>
              </a:spcBef>
              <a:spcAft>
                <a:spcPts val="0"/>
              </a:spcAft>
              <a:buNone/>
            </a:pPr>
            <a:r>
              <a:rPr lang="es-419" sz="1350" b="1">
                <a:solidFill>
                  <a:schemeClr val="dk1"/>
                </a:solidFill>
                <a:latin typeface="DM Sans"/>
                <a:ea typeface="DM Sans"/>
                <a:cs typeface="DM Sans"/>
                <a:sym typeface="DM Sans"/>
              </a:rPr>
              <a:t>Formato</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Puedes completar estas consignas en un Google Docs o un link a tu Colabs. </a:t>
            </a:r>
            <a:endParaRPr sz="1350" u="sng">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83"/>
          <p:cNvSpPr txBox="1"/>
          <p:nvPr/>
        </p:nvSpPr>
        <p:spPr>
          <a:xfrm>
            <a:off x="501450" y="7769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¡Instrucciones e iteración!</a:t>
            </a:r>
            <a:endParaRPr sz="4000" b="1">
              <a:solidFill>
                <a:schemeClr val="dk1"/>
              </a:solidFill>
              <a:latin typeface="DM Sans"/>
              <a:ea typeface="DM Sans"/>
              <a:cs typeface="DM Sans"/>
              <a:sym typeface="DM Sans"/>
            </a:endParaRPr>
          </a:p>
        </p:txBody>
      </p:sp>
      <p:pic>
        <p:nvPicPr>
          <p:cNvPr id="414" name="Google Shape;414;p83"/>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15" name="Google Shape;415;p83"/>
          <p:cNvGrpSpPr/>
          <p:nvPr/>
        </p:nvGrpSpPr>
        <p:grpSpPr>
          <a:xfrm>
            <a:off x="7985187" y="266059"/>
            <a:ext cx="660429" cy="660429"/>
            <a:chOff x="5323100" y="2467173"/>
            <a:chExt cx="738900" cy="738900"/>
          </a:xfrm>
        </p:grpSpPr>
        <p:sp>
          <p:nvSpPr>
            <p:cNvPr id="416" name="Google Shape;416;p83"/>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417" name="Google Shape;417;p83"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18" name="Google Shape;418;p83"/>
          <p:cNvSpPr txBox="1"/>
          <p:nvPr/>
        </p:nvSpPr>
        <p:spPr>
          <a:xfrm>
            <a:off x="930550" y="3158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19" name="Google Shape;419;p83"/>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420" name="Google Shape;420;p83"/>
          <p:cNvSpPr txBox="1"/>
          <p:nvPr/>
        </p:nvSpPr>
        <p:spPr>
          <a:xfrm>
            <a:off x="457350" y="1831975"/>
            <a:ext cx="8086200" cy="24705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0"/>
              </a:spcBef>
              <a:spcAft>
                <a:spcPts val="0"/>
              </a:spcAft>
              <a:buClr>
                <a:schemeClr val="dk1"/>
              </a:buClr>
              <a:buSzPts val="1350"/>
              <a:buFont typeface="DM Sans"/>
              <a:buAutoNum type="arabicParenR"/>
            </a:pPr>
            <a:r>
              <a:rPr lang="es-419" sz="1350">
                <a:solidFill>
                  <a:schemeClr val="dk1"/>
                </a:solidFill>
                <a:latin typeface="DM Sans"/>
                <a:ea typeface="DM Sans"/>
                <a:cs typeface="DM Sans"/>
                <a:sym typeface="DM Sans"/>
              </a:rPr>
              <a:t>Escribe un programa que lea dos números por teclado y permita elegir entre 4 opciones en un menú:</a:t>
            </a:r>
            <a:endParaRPr sz="1350">
              <a:solidFill>
                <a:schemeClr val="dk1"/>
              </a:solidFill>
              <a:latin typeface="DM Sans"/>
              <a:ea typeface="DM Sans"/>
              <a:cs typeface="DM Sans"/>
              <a:sym typeface="DM Sans"/>
            </a:endParaRPr>
          </a:p>
          <a:p>
            <a:pPr marL="45720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a:p>
            <a:pPr marL="45720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Mostrar una suma de los dos números</a:t>
            </a: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Mostrar una resta de los dos números (el primero menos el segundo)</a:t>
            </a: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Mostrar una multiplicación de los dos números</a:t>
            </a: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Si elige esta opción se interrumpirá la impresión del menú y el programa finalizará</a:t>
            </a: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En caso de no introducir una opción válida, el programa informará de que no es correcta.</a:t>
            </a:r>
            <a:endParaRPr sz="1350">
              <a:solidFill>
                <a:schemeClr val="dk1"/>
              </a:solidFill>
              <a:latin typeface="DM Sans"/>
              <a:ea typeface="DM Sans"/>
              <a:cs typeface="DM Sans"/>
              <a:sym typeface="DM Sans"/>
            </a:endParaRPr>
          </a:p>
          <a:p>
            <a:pPr marL="45720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a:p>
            <a:pPr marL="45720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84"/>
          <p:cNvSpPr txBox="1"/>
          <p:nvPr/>
        </p:nvSpPr>
        <p:spPr>
          <a:xfrm>
            <a:off x="501450" y="7769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¡Instrucciones e iteración!</a:t>
            </a:r>
            <a:endParaRPr sz="4000" b="1">
              <a:solidFill>
                <a:schemeClr val="dk1"/>
              </a:solidFill>
              <a:latin typeface="DM Sans"/>
              <a:ea typeface="DM Sans"/>
              <a:cs typeface="DM Sans"/>
              <a:sym typeface="DM Sans"/>
            </a:endParaRPr>
          </a:p>
        </p:txBody>
      </p:sp>
      <p:pic>
        <p:nvPicPr>
          <p:cNvPr id="426" name="Google Shape;426;p84"/>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27" name="Google Shape;427;p84"/>
          <p:cNvGrpSpPr/>
          <p:nvPr/>
        </p:nvGrpSpPr>
        <p:grpSpPr>
          <a:xfrm>
            <a:off x="7985187" y="266059"/>
            <a:ext cx="660429" cy="660429"/>
            <a:chOff x="5323100" y="2467173"/>
            <a:chExt cx="738900" cy="738900"/>
          </a:xfrm>
        </p:grpSpPr>
        <p:sp>
          <p:nvSpPr>
            <p:cNvPr id="428" name="Google Shape;428;p84"/>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429" name="Google Shape;429;p8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30" name="Google Shape;430;p84"/>
          <p:cNvSpPr txBox="1"/>
          <p:nvPr/>
        </p:nvSpPr>
        <p:spPr>
          <a:xfrm>
            <a:off x="930550" y="3158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31" name="Google Shape;431;p84"/>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432" name="Google Shape;432;p84"/>
          <p:cNvSpPr txBox="1"/>
          <p:nvPr/>
        </p:nvSpPr>
        <p:spPr>
          <a:xfrm>
            <a:off x="457725" y="1868813"/>
            <a:ext cx="8086200" cy="2470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419" sz="1350" b="1">
                <a:solidFill>
                  <a:schemeClr val="dk1"/>
                </a:solidFill>
                <a:latin typeface="DM Sans"/>
                <a:ea typeface="DM Sans"/>
                <a:cs typeface="DM Sans"/>
                <a:sym typeface="DM Sans"/>
              </a:rPr>
              <a:t>2) </a:t>
            </a:r>
            <a:r>
              <a:rPr lang="es-419" sz="1350">
                <a:solidFill>
                  <a:schemeClr val="dk1"/>
                </a:solidFill>
                <a:latin typeface="DM Sans"/>
                <a:ea typeface="DM Sans"/>
                <a:cs typeface="DM Sans"/>
                <a:sym typeface="DM Sans"/>
              </a:rPr>
              <a:t> Escribe un programa que lea un número impar por teclado. Si el usuario no introduce un número impar, debe repetirse el proceso hasta que lo introduzca correctamente.</a:t>
            </a: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419" sz="1350" b="1">
                <a:solidFill>
                  <a:schemeClr val="dk1"/>
                </a:solidFill>
                <a:latin typeface="DM Sans"/>
                <a:ea typeface="DM Sans"/>
                <a:cs typeface="DM Sans"/>
                <a:sym typeface="DM Sans"/>
              </a:rPr>
              <a:t>3) </a:t>
            </a:r>
            <a:r>
              <a:rPr lang="es-419" sz="1350">
                <a:solidFill>
                  <a:schemeClr val="dk1"/>
                </a:solidFill>
                <a:latin typeface="DM Sans"/>
                <a:ea typeface="DM Sans"/>
                <a:cs typeface="DM Sans"/>
                <a:sym typeface="DM Sans"/>
              </a:rPr>
              <a:t>Escribe un programa que sume todos los números enteros impares desde el 0 hasta el 100:</a:t>
            </a: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Clr>
                <a:schemeClr val="dk1"/>
              </a:buClr>
              <a:buSzPts val="1100"/>
              <a:buFont typeface="Arial"/>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Puedes utilizar la funciones sum() y range() para hacerlo más fácil. El tercer parámetro en la función range(inicio, fin, salto) indica un salto de números.</a:t>
            </a: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419" sz="1350" b="1">
                <a:solidFill>
                  <a:schemeClr val="dk1"/>
                </a:solidFill>
                <a:latin typeface="DM Sans"/>
                <a:ea typeface="DM Sans"/>
                <a:cs typeface="DM Sans"/>
                <a:sym typeface="DM Sans"/>
              </a:rPr>
              <a:t>4) </a:t>
            </a:r>
            <a:r>
              <a:rPr lang="es-419" sz="1350">
                <a:solidFill>
                  <a:schemeClr val="dk1"/>
                </a:solidFill>
                <a:latin typeface="DM Sans"/>
                <a:ea typeface="DM Sans"/>
                <a:cs typeface="DM Sans"/>
                <a:sym typeface="DM Sans"/>
              </a:rPr>
              <a:t>Escribe un programa que pida al usuario cuantos números quiere introducir. Luego lee todos los números y realiza una media aritmética.</a:t>
            </a: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67"/>
          <p:cNvSpPr/>
          <p:nvPr/>
        </p:nvSpPr>
        <p:spPr>
          <a:xfrm>
            <a:off x="6678875" y="16225"/>
            <a:ext cx="2465100" cy="5127300"/>
          </a:xfrm>
          <a:prstGeom prst="rect">
            <a:avLst/>
          </a:prstGeom>
          <a:solidFill>
            <a:srgbClr val="EAFF6A"/>
          </a:solidFill>
          <a:ln w="952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7"/>
          <p:cNvSpPr/>
          <p:nvPr/>
        </p:nvSpPr>
        <p:spPr>
          <a:xfrm>
            <a:off x="542050" y="1076300"/>
            <a:ext cx="6186900" cy="177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7"/>
          <p:cNvSpPr txBox="1"/>
          <p:nvPr/>
        </p:nvSpPr>
        <p:spPr>
          <a:xfrm>
            <a:off x="473350" y="619525"/>
            <a:ext cx="59139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s-419" sz="4000" b="1">
                <a:solidFill>
                  <a:schemeClr val="dk1"/>
                </a:solidFill>
                <a:latin typeface="DM Sans"/>
                <a:ea typeface="DM Sans"/>
                <a:cs typeface="DM Sans"/>
                <a:sym typeface="DM Sans"/>
              </a:rPr>
              <a:t>¿Qué es?</a:t>
            </a:r>
            <a:endParaRPr sz="40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 </a:t>
            </a:r>
            <a:endParaRPr sz="4000" b="1">
              <a:solidFill>
                <a:schemeClr val="dk1"/>
              </a:solidFill>
              <a:latin typeface="DM Sans"/>
              <a:ea typeface="DM Sans"/>
              <a:cs typeface="DM Sans"/>
              <a:sym typeface="DM Sans"/>
            </a:endParaRPr>
          </a:p>
        </p:txBody>
      </p:sp>
      <p:sp>
        <p:nvSpPr>
          <p:cNvPr id="240" name="Google Shape;240;p67"/>
          <p:cNvSpPr txBox="1"/>
          <p:nvPr/>
        </p:nvSpPr>
        <p:spPr>
          <a:xfrm>
            <a:off x="457725" y="1644200"/>
            <a:ext cx="56511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419" sz="1350">
                <a:latin typeface="DM Sans"/>
                <a:ea typeface="DM Sans"/>
                <a:cs typeface="DM Sans"/>
                <a:sym typeface="DM Sans"/>
              </a:rPr>
              <a:t>La </a:t>
            </a:r>
            <a:r>
              <a:rPr lang="es-419" sz="1350" b="1">
                <a:latin typeface="DM Sans"/>
                <a:ea typeface="DM Sans"/>
                <a:cs typeface="DM Sans"/>
                <a:sym typeface="DM Sans"/>
              </a:rPr>
              <a:t>Guía de Ejercicios Complementarioss</a:t>
            </a:r>
            <a:r>
              <a:rPr lang="es-419" sz="1350">
                <a:latin typeface="DM Sans"/>
                <a:ea typeface="DM Sans"/>
                <a:cs typeface="DM Sans"/>
                <a:sym typeface="DM Sans"/>
              </a:rPr>
              <a:t> es un espacio que nuclea todas las actividades prácticas </a:t>
            </a:r>
            <a:r>
              <a:rPr lang="es-419" sz="1350">
                <a:solidFill>
                  <a:schemeClr val="dk1"/>
                </a:solidFill>
                <a:latin typeface="DM Sans"/>
                <a:ea typeface="DM Sans"/>
                <a:cs typeface="DM Sans"/>
                <a:sym typeface="DM Sans"/>
              </a:rPr>
              <a:t>que </a:t>
            </a:r>
            <a:r>
              <a:rPr lang="es-419" sz="1350" b="1">
                <a:solidFill>
                  <a:schemeClr val="dk1"/>
                </a:solidFill>
                <a:latin typeface="DM Sans"/>
                <a:ea typeface="DM Sans"/>
                <a:cs typeface="DM Sans"/>
                <a:sym typeface="DM Sans"/>
              </a:rPr>
              <a:t>NO </a:t>
            </a:r>
            <a:r>
              <a:rPr lang="es-419" sz="1350">
                <a:solidFill>
                  <a:schemeClr val="dk1"/>
                </a:solidFill>
                <a:latin typeface="DM Sans"/>
                <a:ea typeface="DM Sans"/>
                <a:cs typeface="DM Sans"/>
                <a:sym typeface="DM Sans"/>
              </a:rPr>
              <a:t>se relacionan con los temas del proyecto final.</a:t>
            </a:r>
            <a:endParaRPr sz="135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419" sz="1350">
                <a:latin typeface="DM Sans"/>
                <a:ea typeface="DM Sans"/>
                <a:cs typeface="DM Sans"/>
                <a:sym typeface="DM Sans"/>
              </a:rPr>
              <a:t>La Guía fue creada para que puedas focalizar en reforzar y afianzar, potenciar y poner en práctica los saberes adquiridos en clase. No tiene corrección ni los ejercicios serán evaluados dentro de las entregas.</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b="1">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419" sz="1350" b="1">
                <a:latin typeface="DM Sans"/>
                <a:ea typeface="DM Sans"/>
                <a:cs typeface="DM Sans"/>
                <a:sym typeface="DM Sans"/>
              </a:rPr>
              <a:t>¡A practicar! </a:t>
            </a:r>
            <a:r>
              <a:rPr lang="es-419" sz="1350">
                <a:latin typeface="DM Sans"/>
                <a:ea typeface="DM Sans"/>
                <a:cs typeface="DM Sans"/>
                <a:sym typeface="DM Sans"/>
              </a:rPr>
              <a:t>😉</a:t>
            </a: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419" sz="1350">
                <a:solidFill>
                  <a:srgbClr val="666666"/>
                </a:solidFill>
                <a:latin typeface="DM Sans"/>
                <a:ea typeface="DM Sans"/>
                <a:cs typeface="DM Sans"/>
                <a:sym typeface="DM Sans"/>
              </a:rPr>
              <a:t>Nota: Te recomendamos que descargues el archivo para que lo puedas editar</a:t>
            </a:r>
            <a:endParaRPr sz="1350">
              <a:solidFill>
                <a:srgbClr val="666666"/>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latin typeface="DM Sans"/>
              <a:ea typeface="DM Sans"/>
              <a:cs typeface="DM Sans"/>
              <a:sym typeface="DM Sans"/>
            </a:endParaRPr>
          </a:p>
          <a:p>
            <a:pPr marL="0" lvl="0" indent="0" algn="l" rtl="0">
              <a:spcBef>
                <a:spcPts val="0"/>
              </a:spcBef>
              <a:spcAft>
                <a:spcPts val="0"/>
              </a:spcAft>
              <a:buNone/>
            </a:pPr>
            <a:endParaRPr sz="1350">
              <a:latin typeface="DM Sans"/>
              <a:ea typeface="DM Sans"/>
              <a:cs typeface="DM Sans"/>
              <a:sym typeface="DM Sans"/>
            </a:endParaRPr>
          </a:p>
        </p:txBody>
      </p:sp>
      <p:grpSp>
        <p:nvGrpSpPr>
          <p:cNvPr id="241" name="Google Shape;241;p67"/>
          <p:cNvGrpSpPr/>
          <p:nvPr/>
        </p:nvGrpSpPr>
        <p:grpSpPr>
          <a:xfrm>
            <a:off x="6728956" y="728729"/>
            <a:ext cx="702103" cy="660429"/>
            <a:chOff x="3137108" y="2467173"/>
            <a:chExt cx="738900" cy="738900"/>
          </a:xfrm>
        </p:grpSpPr>
        <p:sp>
          <p:nvSpPr>
            <p:cNvPr id="242" name="Google Shape;242;p67"/>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3" name="Google Shape;243;p6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pic>
        <p:nvPicPr>
          <p:cNvPr id="244" name="Google Shape;244;p67"/>
          <p:cNvPicPr preferRelativeResize="0"/>
          <p:nvPr/>
        </p:nvPicPr>
        <p:blipFill>
          <a:blip r:embed="rId4">
            <a:alphaModFix/>
          </a:blip>
          <a:stretch>
            <a:fillRect/>
          </a:stretch>
        </p:blipFill>
        <p:spPr>
          <a:xfrm>
            <a:off x="7821821" y="4590000"/>
            <a:ext cx="1164379" cy="284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85"/>
          <p:cNvSpPr txBox="1"/>
          <p:nvPr/>
        </p:nvSpPr>
        <p:spPr>
          <a:xfrm>
            <a:off x="501450" y="7769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¡Instrucciones e iteración!</a:t>
            </a:r>
            <a:endParaRPr sz="4000" b="1">
              <a:solidFill>
                <a:schemeClr val="dk1"/>
              </a:solidFill>
              <a:latin typeface="DM Sans"/>
              <a:ea typeface="DM Sans"/>
              <a:cs typeface="DM Sans"/>
              <a:sym typeface="DM Sans"/>
            </a:endParaRPr>
          </a:p>
        </p:txBody>
      </p:sp>
      <p:pic>
        <p:nvPicPr>
          <p:cNvPr id="438" name="Google Shape;438;p85"/>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439" name="Google Shape;439;p85"/>
          <p:cNvGrpSpPr/>
          <p:nvPr/>
        </p:nvGrpSpPr>
        <p:grpSpPr>
          <a:xfrm>
            <a:off x="7985187" y="266059"/>
            <a:ext cx="660429" cy="660429"/>
            <a:chOff x="5323100" y="2467173"/>
            <a:chExt cx="738900" cy="738900"/>
          </a:xfrm>
        </p:grpSpPr>
        <p:sp>
          <p:nvSpPr>
            <p:cNvPr id="440" name="Google Shape;440;p85"/>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441" name="Google Shape;441;p85"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42" name="Google Shape;442;p85"/>
          <p:cNvSpPr txBox="1"/>
          <p:nvPr/>
        </p:nvSpPr>
        <p:spPr>
          <a:xfrm>
            <a:off x="930550" y="3158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43" name="Google Shape;443;p85"/>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3</a:t>
            </a:r>
            <a:endParaRPr sz="1500">
              <a:latin typeface="DM Sans Medium"/>
              <a:ea typeface="DM Sans Medium"/>
              <a:cs typeface="DM Sans Medium"/>
              <a:sym typeface="DM Sans Medium"/>
            </a:endParaRPr>
          </a:p>
        </p:txBody>
      </p:sp>
      <p:sp>
        <p:nvSpPr>
          <p:cNvPr id="444" name="Google Shape;444;p85"/>
          <p:cNvSpPr txBox="1"/>
          <p:nvPr/>
        </p:nvSpPr>
        <p:spPr>
          <a:xfrm>
            <a:off x="457350" y="1679575"/>
            <a:ext cx="8086200" cy="2886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419" sz="1350" b="1">
                <a:solidFill>
                  <a:schemeClr val="dk1"/>
                </a:solidFill>
                <a:latin typeface="DM Sans"/>
                <a:ea typeface="DM Sans"/>
                <a:cs typeface="DM Sans"/>
                <a:sym typeface="DM Sans"/>
              </a:rPr>
              <a:t>5)</a:t>
            </a:r>
            <a:r>
              <a:rPr lang="es-419" sz="1350">
                <a:solidFill>
                  <a:schemeClr val="dk1"/>
                </a:solidFill>
                <a:latin typeface="DM Sans"/>
                <a:ea typeface="DM Sans"/>
                <a:cs typeface="DM Sans"/>
                <a:sym typeface="DM Sans"/>
              </a:rPr>
              <a:t> Escribe un programa que pida al usuario un número entero del 0 al 9, y que mientras el número no sea correcto se repita el proceso. Luego debe comprobar si el número se encuentra en la lista de números y notificarlo:</a:t>
            </a: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La sintaxis "valor in lista" permite comprobar fácilmente si un valor se encuentra en una lista (devuelve True o False).</a:t>
            </a: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419" sz="1350" b="1">
                <a:solidFill>
                  <a:schemeClr val="dk1"/>
                </a:solidFill>
                <a:latin typeface="DM Sans"/>
                <a:ea typeface="DM Sans"/>
                <a:cs typeface="DM Sans"/>
                <a:sym typeface="DM Sans"/>
              </a:rPr>
              <a:t>6) </a:t>
            </a:r>
            <a:r>
              <a:rPr lang="es-419" sz="1350">
                <a:solidFill>
                  <a:schemeClr val="dk1"/>
                </a:solidFill>
                <a:latin typeface="DM Sans"/>
                <a:ea typeface="DM Sans"/>
                <a:cs typeface="DM Sans"/>
                <a:sym typeface="DM Sans"/>
              </a:rPr>
              <a:t>Utilizando la función range() y la conversión a listas, genera las siguientes listas dinámicamente:</a:t>
            </a: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del 0 al 10 [0, 1, 2, ..., 10]</a:t>
            </a: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del -10 al 0 [-10, -9, -8, ..., 0]</a:t>
            </a: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pares del 0 al 20 [0, 2, 4, ..., 20]</a:t>
            </a: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impares entre -20 y 0 [-19, -17, -15, ..., -1]</a:t>
            </a: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Todos los números múltiples de 5 del 0 al 50 [0, 5, 10, ..., 50]</a:t>
            </a:r>
            <a:endParaRPr sz="1350">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419" sz="1350">
                <a:solidFill>
                  <a:schemeClr val="dk1"/>
                </a:solidFill>
                <a:highlight>
                  <a:srgbClr val="EAFF6A"/>
                </a:highlight>
                <a:latin typeface="DM Sans"/>
                <a:ea typeface="DM Sans"/>
                <a:cs typeface="DM Sans"/>
                <a:sym typeface="DM Sans"/>
              </a:rPr>
              <a:t>🖐 Ayuda:</a:t>
            </a:r>
            <a:r>
              <a:rPr lang="es-419" sz="1350">
                <a:solidFill>
                  <a:schemeClr val="dk1"/>
                </a:solidFill>
                <a:latin typeface="DM Sans"/>
                <a:ea typeface="DM Sans"/>
                <a:cs typeface="DM Sans"/>
                <a:sym typeface="DM Sans"/>
              </a:rPr>
              <a:t> la conversión de listas es mi_lista=list(range(inicio,fin,salto))</a:t>
            </a:r>
            <a:endParaRPr sz="135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86"/>
          <p:cNvSpPr txBox="1"/>
          <p:nvPr/>
        </p:nvSpPr>
        <p:spPr>
          <a:xfrm>
            <a:off x="1461300" y="22529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rgbClr val="EAFF6A"/>
                </a:solidFill>
                <a:latin typeface="DM Sans"/>
                <a:ea typeface="DM Sans"/>
                <a:cs typeface="DM Sans"/>
                <a:sym typeface="DM Sans"/>
              </a:rPr>
              <a:t>Conjuntos y diccionarios</a:t>
            </a:r>
            <a:endParaRPr sz="4000" b="1" i="0" u="none" strike="noStrike" cap="none">
              <a:solidFill>
                <a:srgbClr val="EAFF6A"/>
              </a:solidFill>
              <a:latin typeface="DM Sans"/>
              <a:ea typeface="DM Sans"/>
              <a:cs typeface="DM Sans"/>
              <a:sym typeface="DM Sans"/>
            </a:endParaRPr>
          </a:p>
        </p:txBody>
      </p:sp>
      <p:sp>
        <p:nvSpPr>
          <p:cNvPr id="450" name="Google Shape;450;p8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b="1" i="0" u="none" strike="noStrike" cap="none">
                <a:solidFill>
                  <a:schemeClr val="lt1"/>
                </a:solidFill>
                <a:latin typeface="DM Sans"/>
                <a:ea typeface="DM Sans"/>
                <a:cs typeface="DM Sans"/>
                <a:sym typeface="DM Sans"/>
              </a:rPr>
              <a:t>Clase </a:t>
            </a:r>
            <a:r>
              <a:rPr lang="es-419" sz="1800" b="1">
                <a:solidFill>
                  <a:schemeClr val="lt1"/>
                </a:solidFill>
                <a:latin typeface="DM Sans"/>
                <a:ea typeface="DM Sans"/>
                <a:cs typeface="DM Sans"/>
                <a:sym typeface="DM Sans"/>
              </a:rPr>
              <a:t>06</a:t>
            </a:r>
            <a:r>
              <a:rPr lang="es-419" sz="1800" b="1" i="0" u="none" strike="noStrike" cap="none">
                <a:solidFill>
                  <a:schemeClr val="lt1"/>
                </a:solidFill>
                <a:latin typeface="DM Sans"/>
                <a:ea typeface="DM Sans"/>
                <a:cs typeface="DM Sans"/>
                <a:sym typeface="DM Sans"/>
              </a:rPr>
              <a:t>.</a:t>
            </a:r>
            <a:r>
              <a:rPr lang="es-419" sz="1800" b="0" i="0" u="none" strike="noStrike" cap="non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pic>
        <p:nvPicPr>
          <p:cNvPr id="455" name="Google Shape;455;p8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56" name="Google Shape;456;p87"/>
          <p:cNvSpPr txBox="1"/>
          <p:nvPr/>
        </p:nvSpPr>
        <p:spPr>
          <a:xfrm>
            <a:off x="539250" y="1646825"/>
            <a:ext cx="8065500" cy="2735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419" sz="1350" b="1">
                <a:solidFill>
                  <a:schemeClr val="dk1"/>
                </a:solidFill>
                <a:latin typeface="DM Sans"/>
                <a:ea typeface="DM Sans"/>
                <a:cs typeface="DM Sans"/>
                <a:sym typeface="DM Sans"/>
              </a:rPr>
              <a:t>Consigna Sets </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0" lvl="0" indent="0" algn="l" rtl="0">
              <a:lnSpc>
                <a:spcPct val="100000"/>
              </a:lnSpc>
              <a:spcBef>
                <a:spcPts val="0"/>
              </a:spcBef>
              <a:spcAft>
                <a:spcPts val="0"/>
              </a:spcAft>
              <a:buNone/>
            </a:pPr>
            <a:r>
              <a:rPr lang="es-419" sz="1350">
                <a:solidFill>
                  <a:schemeClr val="dk1"/>
                </a:solidFill>
                <a:latin typeface="DM Sans"/>
                <a:ea typeface="DM Sans"/>
                <a:cs typeface="DM Sans"/>
                <a:sym typeface="DM Sans"/>
              </a:rPr>
              <a:t>Crear un conjunto en Python que posea los siguientes elementos:</a:t>
            </a:r>
            <a:endParaRPr sz="1350">
              <a:solidFill>
                <a:schemeClr val="dk1"/>
              </a:solidFill>
              <a:latin typeface="DM Sans"/>
              <a:ea typeface="DM Sans"/>
              <a:cs typeface="DM Sans"/>
              <a:sym typeface="DM Sans"/>
            </a:endParaRPr>
          </a:p>
          <a:p>
            <a:pPr marL="457200" lvl="0" indent="-314325" algn="l" rtl="0">
              <a:lnSpc>
                <a:spcPct val="100000"/>
              </a:lnSpc>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Países: Inglaterra, USA, México.</a:t>
            </a: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Posteriormente agrega nuestro set de países, los elementos de: Islandia, Italia, Argentina y Portugal, USA</a:t>
            </a: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Elimina a los países: Chile e Italia</a:t>
            </a:r>
            <a:endParaRPr sz="1350">
              <a:solidFill>
                <a:schemeClr val="dk1"/>
              </a:solidFill>
              <a:latin typeface="DM Sans"/>
              <a:ea typeface="DM Sans"/>
              <a:cs typeface="DM Sans"/>
              <a:sym typeface="DM Sans"/>
            </a:endParaRPr>
          </a:p>
          <a:p>
            <a:pPr marL="0" lvl="0" indent="0" algn="l" rtl="0">
              <a:lnSpc>
                <a:spcPct val="100000"/>
              </a:lnSpc>
              <a:spcBef>
                <a:spcPts val="800"/>
              </a:spcBef>
              <a:spcAft>
                <a:spcPts val="0"/>
              </a:spcAft>
              <a:buNone/>
            </a:pPr>
            <a:r>
              <a:rPr lang="es-419" sz="1350">
                <a:solidFill>
                  <a:schemeClr val="dk1"/>
                </a:solidFill>
                <a:highlight>
                  <a:srgbClr val="EAFF6A"/>
                </a:highlight>
                <a:latin typeface="DM Sans"/>
                <a:ea typeface="DM Sans"/>
                <a:cs typeface="DM Sans"/>
                <a:sym typeface="DM Sans"/>
              </a:rPr>
              <a:t>Pregunta: </a:t>
            </a:r>
            <a:r>
              <a:rPr lang="es-419" sz="1350">
                <a:solidFill>
                  <a:schemeClr val="dk1"/>
                </a:solidFill>
                <a:latin typeface="DM Sans"/>
                <a:ea typeface="DM Sans"/>
                <a:cs typeface="DM Sans"/>
                <a:sym typeface="DM Sans"/>
              </a:rPr>
              <a:t>¿Qué pasa si queremos eliminar al país Chile utilizando el método </a:t>
            </a:r>
            <a:r>
              <a:rPr lang="es-419" sz="1350" b="1">
                <a:solidFill>
                  <a:schemeClr val="dk1"/>
                </a:solidFill>
                <a:latin typeface="DM Sans"/>
                <a:ea typeface="DM Sans"/>
                <a:cs typeface="DM Sans"/>
                <a:sym typeface="DM Sans"/>
              </a:rPr>
              <a:t>remove</a:t>
            </a:r>
            <a:r>
              <a:rPr lang="es-419" sz="1350">
                <a:solidFill>
                  <a:schemeClr val="dk1"/>
                </a:solidFill>
                <a:latin typeface="DM Sans"/>
                <a:ea typeface="DM Sans"/>
                <a:cs typeface="DM Sans"/>
                <a:sym typeface="DM Sans"/>
              </a:rPr>
              <a:t>?, ¿Qué pasó con el </a:t>
            </a:r>
            <a:r>
              <a:rPr lang="es-419" sz="1350" b="1">
                <a:solidFill>
                  <a:schemeClr val="dk1"/>
                </a:solidFill>
                <a:latin typeface="DM Sans"/>
                <a:ea typeface="DM Sans"/>
                <a:cs typeface="DM Sans"/>
                <a:sym typeface="DM Sans"/>
              </a:rPr>
              <a:t>element </a:t>
            </a:r>
            <a:r>
              <a:rPr lang="es-419" sz="1350">
                <a:solidFill>
                  <a:schemeClr val="dk1"/>
                </a:solidFill>
                <a:latin typeface="DM Sans"/>
                <a:ea typeface="DM Sans"/>
                <a:cs typeface="DM Sans"/>
                <a:sym typeface="DM Sans"/>
              </a:rPr>
              <a:t>de USA?</a:t>
            </a:r>
            <a:endParaRPr sz="1350">
              <a:solidFill>
                <a:srgbClr val="999999"/>
              </a:solidFill>
              <a:latin typeface="DM Sans"/>
              <a:ea typeface="DM Sans"/>
              <a:cs typeface="DM Sans"/>
              <a:sym typeface="DM Sans"/>
            </a:endParaRPr>
          </a:p>
          <a:p>
            <a:pPr marL="0" lvl="0" indent="0" algn="l" rtl="0">
              <a:spcBef>
                <a:spcPts val="800"/>
              </a:spcBef>
              <a:spcAft>
                <a:spcPts val="0"/>
              </a:spcAft>
              <a:buNone/>
            </a:pPr>
            <a:endParaRPr sz="1350">
              <a:solidFill>
                <a:srgbClr val="999999"/>
              </a:solidFill>
              <a:latin typeface="DM Sans"/>
              <a:ea typeface="DM Sans"/>
              <a:cs typeface="DM Sans"/>
              <a:sym typeface="DM Sans"/>
            </a:endParaRPr>
          </a:p>
          <a:p>
            <a:pPr marL="0" lvl="0" indent="0" algn="l" rtl="0">
              <a:lnSpc>
                <a:spcPct val="100000"/>
              </a:lnSpc>
              <a:spcBef>
                <a:spcPts val="800"/>
              </a:spcBef>
              <a:spcAft>
                <a:spcPts val="800"/>
              </a:spcAft>
              <a:buNone/>
            </a:pPr>
            <a:endParaRPr sz="1350">
              <a:solidFill>
                <a:schemeClr val="dk1"/>
              </a:solidFill>
              <a:latin typeface="DM Sans"/>
              <a:ea typeface="DM Sans"/>
              <a:cs typeface="DM Sans"/>
              <a:sym typeface="DM Sans"/>
            </a:endParaRPr>
          </a:p>
        </p:txBody>
      </p:sp>
      <p:sp>
        <p:nvSpPr>
          <p:cNvPr id="457" name="Google Shape;457;p87"/>
          <p:cNvSpPr txBox="1"/>
          <p:nvPr/>
        </p:nvSpPr>
        <p:spPr>
          <a:xfrm>
            <a:off x="501450" y="7769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Sets - Dicts</a:t>
            </a:r>
            <a:endParaRPr sz="4000" b="1">
              <a:solidFill>
                <a:schemeClr val="dk1"/>
              </a:solidFill>
              <a:latin typeface="DM Sans"/>
              <a:ea typeface="DM Sans"/>
              <a:cs typeface="DM Sans"/>
              <a:sym typeface="DM Sans"/>
            </a:endParaRPr>
          </a:p>
        </p:txBody>
      </p:sp>
      <p:grpSp>
        <p:nvGrpSpPr>
          <p:cNvPr id="458" name="Google Shape;458;p87"/>
          <p:cNvGrpSpPr/>
          <p:nvPr/>
        </p:nvGrpSpPr>
        <p:grpSpPr>
          <a:xfrm>
            <a:off x="7985187" y="266059"/>
            <a:ext cx="660429" cy="660429"/>
            <a:chOff x="5323100" y="2467173"/>
            <a:chExt cx="738900" cy="738900"/>
          </a:xfrm>
        </p:grpSpPr>
        <p:sp>
          <p:nvSpPr>
            <p:cNvPr id="459" name="Google Shape;459;p87"/>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460" name="Google Shape;460;p87"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61" name="Google Shape;461;p87"/>
          <p:cNvSpPr txBox="1"/>
          <p:nvPr/>
        </p:nvSpPr>
        <p:spPr>
          <a:xfrm>
            <a:off x="930550" y="3158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62" name="Google Shape;462;p87"/>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8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68" name="Google Shape;468;p88"/>
          <p:cNvSpPr txBox="1"/>
          <p:nvPr/>
        </p:nvSpPr>
        <p:spPr>
          <a:xfrm>
            <a:off x="539250" y="1826100"/>
            <a:ext cx="8065500" cy="149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419" sz="1350" b="1">
                <a:solidFill>
                  <a:schemeClr val="dk1"/>
                </a:solidFill>
                <a:latin typeface="DM Sans"/>
                <a:ea typeface="DM Sans"/>
                <a:cs typeface="DM Sans"/>
                <a:sym typeface="DM Sans"/>
              </a:rPr>
              <a:t>Consigna Dicts</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Clr>
                <a:schemeClr val="dk1"/>
              </a:buClr>
              <a:buSzPts val="1100"/>
              <a:buFont typeface="Arial"/>
              <a:buNone/>
            </a:pPr>
            <a:endParaRPr sz="1350" b="1">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Escribir un programa que le solicite al usuario su nombre, edad, dirección y que, posteriormente, lo muestre por pantalla:</a:t>
            </a:r>
            <a:endParaRPr sz="1350">
              <a:solidFill>
                <a:schemeClr val="dk1"/>
              </a:solidFill>
              <a:latin typeface="DM Sans"/>
              <a:ea typeface="DM Sans"/>
              <a:cs typeface="DM Sans"/>
              <a:sym typeface="DM Sans"/>
            </a:endParaRPr>
          </a:p>
          <a:p>
            <a:pPr marL="0" lvl="0" indent="0" algn="l" rtl="0">
              <a:spcBef>
                <a:spcPts val="800"/>
              </a:spcBef>
              <a:spcAft>
                <a:spcPts val="0"/>
              </a:spcAft>
              <a:buClr>
                <a:schemeClr val="dk1"/>
              </a:buClr>
              <a:buSzPts val="1100"/>
              <a:buFont typeface="Arial"/>
              <a:buNone/>
            </a:pPr>
            <a:r>
              <a:rPr lang="es-419" sz="1350">
                <a:solidFill>
                  <a:schemeClr val="dk1"/>
                </a:solidFill>
                <a:latin typeface="DM Sans"/>
                <a:ea typeface="DM Sans"/>
                <a:cs typeface="DM Sans"/>
                <a:sym typeface="DM Sans"/>
              </a:rPr>
              <a:t>Ejemplo del output solicitado: </a:t>
            </a:r>
            <a:endParaRPr sz="1350">
              <a:solidFill>
                <a:schemeClr val="dk1"/>
              </a:solidFill>
              <a:latin typeface="DM Sans"/>
              <a:ea typeface="DM Sans"/>
              <a:cs typeface="DM Sans"/>
              <a:sym typeface="DM Sans"/>
            </a:endParaRPr>
          </a:p>
          <a:p>
            <a:pPr marL="457200" lvl="0" indent="-314325" algn="l" rtl="0">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Juan tiene 25 años, y vive en Carrera 7 - Bogotá</a:t>
            </a:r>
            <a:endParaRPr sz="1350">
              <a:solidFill>
                <a:schemeClr val="dk1"/>
              </a:solidFill>
              <a:latin typeface="DM Sans"/>
              <a:ea typeface="DM Sans"/>
              <a:cs typeface="DM Sans"/>
              <a:sym typeface="DM Sans"/>
            </a:endParaRPr>
          </a:p>
        </p:txBody>
      </p:sp>
      <p:sp>
        <p:nvSpPr>
          <p:cNvPr id="469" name="Google Shape;469;p88"/>
          <p:cNvSpPr txBox="1"/>
          <p:nvPr/>
        </p:nvSpPr>
        <p:spPr>
          <a:xfrm>
            <a:off x="501450" y="7769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Sets - Dicts</a:t>
            </a:r>
            <a:endParaRPr sz="4000" b="1">
              <a:solidFill>
                <a:schemeClr val="dk1"/>
              </a:solidFill>
              <a:latin typeface="DM Sans"/>
              <a:ea typeface="DM Sans"/>
              <a:cs typeface="DM Sans"/>
              <a:sym typeface="DM Sans"/>
            </a:endParaRPr>
          </a:p>
        </p:txBody>
      </p:sp>
      <p:grpSp>
        <p:nvGrpSpPr>
          <p:cNvPr id="470" name="Google Shape;470;p88"/>
          <p:cNvGrpSpPr/>
          <p:nvPr/>
        </p:nvGrpSpPr>
        <p:grpSpPr>
          <a:xfrm>
            <a:off x="7985187" y="266059"/>
            <a:ext cx="660429" cy="660429"/>
            <a:chOff x="5323100" y="2467173"/>
            <a:chExt cx="738900" cy="738900"/>
          </a:xfrm>
        </p:grpSpPr>
        <p:sp>
          <p:nvSpPr>
            <p:cNvPr id="471" name="Google Shape;471;p88"/>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472" name="Google Shape;472;p88"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73" name="Google Shape;473;p88"/>
          <p:cNvSpPr txBox="1"/>
          <p:nvPr/>
        </p:nvSpPr>
        <p:spPr>
          <a:xfrm>
            <a:off x="930550" y="3158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74" name="Google Shape;474;p88"/>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89"/>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rgbClr val="EAFF6A"/>
                </a:solidFill>
                <a:latin typeface="DM Sans"/>
                <a:ea typeface="DM Sans"/>
                <a:cs typeface="DM Sans"/>
                <a:sym typeface="DM Sans"/>
              </a:rPr>
              <a:t>Métodos de colecciones</a:t>
            </a:r>
            <a:endParaRPr sz="4000" b="1" i="0" u="none" strike="noStrike" cap="none">
              <a:solidFill>
                <a:srgbClr val="EAFF6A"/>
              </a:solidFill>
              <a:latin typeface="DM Sans"/>
              <a:ea typeface="DM Sans"/>
              <a:cs typeface="DM Sans"/>
              <a:sym typeface="DM Sans"/>
            </a:endParaRPr>
          </a:p>
        </p:txBody>
      </p:sp>
      <p:sp>
        <p:nvSpPr>
          <p:cNvPr id="480" name="Google Shape;480;p89"/>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b="1" i="0" u="none" strike="noStrike" cap="none">
                <a:solidFill>
                  <a:schemeClr val="lt1"/>
                </a:solidFill>
                <a:latin typeface="DM Sans"/>
                <a:ea typeface="DM Sans"/>
                <a:cs typeface="DM Sans"/>
                <a:sym typeface="DM Sans"/>
              </a:rPr>
              <a:t>Clase 0</a:t>
            </a:r>
            <a:r>
              <a:rPr lang="es-419" sz="1800" b="1">
                <a:solidFill>
                  <a:schemeClr val="lt1"/>
                </a:solidFill>
                <a:latin typeface="DM Sans"/>
                <a:ea typeface="DM Sans"/>
                <a:cs typeface="DM Sans"/>
                <a:sym typeface="DM Sans"/>
              </a:rPr>
              <a:t>7</a:t>
            </a:r>
            <a:r>
              <a:rPr lang="es-419" sz="1800" b="1" i="0" u="none" strike="noStrike" cap="none">
                <a:solidFill>
                  <a:schemeClr val="lt1"/>
                </a:solidFill>
                <a:latin typeface="DM Sans"/>
                <a:ea typeface="DM Sans"/>
                <a:cs typeface="DM Sans"/>
                <a:sym typeface="DM Sans"/>
              </a:rPr>
              <a:t>.</a:t>
            </a:r>
            <a:r>
              <a:rPr lang="es-419" sz="1800" b="0" i="0" u="none" strike="noStrike" cap="non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90"/>
          <p:cNvSpPr txBox="1"/>
          <p:nvPr/>
        </p:nvSpPr>
        <p:spPr>
          <a:xfrm>
            <a:off x="501450" y="853150"/>
            <a:ext cx="73101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4000"/>
              <a:buFont typeface="Arial"/>
              <a:buNone/>
            </a:pPr>
            <a:r>
              <a:rPr lang="es-419" sz="4000" b="1">
                <a:solidFill>
                  <a:schemeClr val="dk1"/>
                </a:solidFill>
                <a:latin typeface="DM Sans"/>
                <a:ea typeface="DM Sans"/>
                <a:cs typeface="DM Sans"/>
                <a:sym typeface="DM Sans"/>
              </a:rPr>
              <a:t>Colecciones práctica extra</a:t>
            </a:r>
            <a:endParaRPr sz="4000" b="1" i="0" u="none" strike="noStrike" cap="none">
              <a:solidFill>
                <a:schemeClr val="dk1"/>
              </a:solidFill>
              <a:latin typeface="DM Sans"/>
              <a:ea typeface="DM Sans"/>
              <a:cs typeface="DM Sans"/>
              <a:sym typeface="DM Sans"/>
            </a:endParaRPr>
          </a:p>
        </p:txBody>
      </p:sp>
      <p:pic>
        <p:nvPicPr>
          <p:cNvPr id="486" name="Google Shape;486;p90"/>
          <p:cNvPicPr preferRelativeResize="0"/>
          <p:nvPr/>
        </p:nvPicPr>
        <p:blipFill rotWithShape="1">
          <a:blip r:embed="rId3">
            <a:alphaModFix/>
          </a:blip>
          <a:srcRect/>
          <a:stretch/>
        </p:blipFill>
        <p:spPr>
          <a:xfrm>
            <a:off x="7811413" y="4692275"/>
            <a:ext cx="1150750" cy="267575"/>
          </a:xfrm>
          <a:prstGeom prst="rect">
            <a:avLst/>
          </a:prstGeom>
          <a:noFill/>
          <a:ln>
            <a:noFill/>
          </a:ln>
        </p:spPr>
      </p:pic>
      <p:sp>
        <p:nvSpPr>
          <p:cNvPr id="487" name="Google Shape;487;p90"/>
          <p:cNvSpPr txBox="1"/>
          <p:nvPr/>
        </p:nvSpPr>
        <p:spPr>
          <a:xfrm>
            <a:off x="580075" y="1538675"/>
            <a:ext cx="8188200" cy="3153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50"/>
              <a:buFont typeface="Arial"/>
              <a:buNone/>
            </a:pPr>
            <a:r>
              <a:rPr lang="es-419" sz="1350" b="1" i="0" u="none" strike="noStrike" cap="none">
                <a:solidFill>
                  <a:srgbClr val="000000"/>
                </a:solidFill>
                <a:latin typeface="DM Sans"/>
                <a:ea typeface="DM Sans"/>
                <a:cs typeface="DM Sans"/>
                <a:sym typeface="DM Sans"/>
              </a:rPr>
              <a:t>Consigna</a:t>
            </a:r>
            <a:endParaRPr sz="1350" b="1" i="0" u="none" strike="noStrike" cap="none">
              <a:solidFill>
                <a:srgbClr val="000000"/>
              </a:solidFill>
              <a:latin typeface="DM Sans"/>
              <a:ea typeface="DM Sans"/>
              <a:cs typeface="DM Sans"/>
              <a:sym typeface="DM Sans"/>
            </a:endParaRPr>
          </a:p>
          <a:p>
            <a:pPr marL="0" marR="0" lvl="0" indent="0" algn="l" rtl="0">
              <a:lnSpc>
                <a:spcPct val="30000"/>
              </a:lnSpc>
              <a:spcBef>
                <a:spcPts val="0"/>
              </a:spcBef>
              <a:spcAft>
                <a:spcPts val="0"/>
              </a:spcAft>
              <a:buClr>
                <a:srgbClr val="000000"/>
              </a:buClr>
              <a:buSzPts val="1350"/>
              <a:buFont typeface="Arial"/>
              <a:buNone/>
            </a:pPr>
            <a:endParaRPr sz="1350" b="1" i="0" u="none" strike="noStrike" cap="none">
              <a:solidFill>
                <a:srgbClr val="000000"/>
              </a:solidFill>
              <a:latin typeface="DM Sans"/>
              <a:ea typeface="DM Sans"/>
              <a:cs typeface="DM Sans"/>
              <a:sym typeface="DM Sans"/>
            </a:endParaRPr>
          </a:p>
          <a:p>
            <a:pPr marL="0" marR="0" lvl="0" indent="0" algn="l" rtl="0">
              <a:lnSpc>
                <a:spcPct val="100000"/>
              </a:lnSpc>
              <a:spcBef>
                <a:spcPts val="0"/>
              </a:spcBef>
              <a:spcAft>
                <a:spcPts val="0"/>
              </a:spcAft>
              <a:buNone/>
            </a:pPr>
            <a:r>
              <a:rPr lang="es-419" sz="1350">
                <a:solidFill>
                  <a:schemeClr val="dk1"/>
                </a:solidFill>
                <a:latin typeface="DM Sans"/>
                <a:ea typeface="DM Sans"/>
                <a:cs typeface="DM Sans"/>
                <a:sym typeface="DM Sans"/>
              </a:rPr>
              <a:t>A partir de una lista realizar las siguientes tareas sin modificar la lista original:</a:t>
            </a:r>
            <a:endParaRPr sz="1350">
              <a:solidFill>
                <a:schemeClr val="dk1"/>
              </a:solidFill>
              <a:latin typeface="DM Sans"/>
              <a:ea typeface="DM Sans"/>
              <a:cs typeface="DM Sans"/>
              <a:sym typeface="DM Sans"/>
            </a:endParaRPr>
          </a:p>
          <a:p>
            <a:pPr marL="0" marR="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Borrar los elementos duplicados</a:t>
            </a:r>
            <a:endParaRPr sz="1350">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Ordenar la lista de mayor a menor</a:t>
            </a:r>
            <a:endParaRPr sz="1350">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Eliminar todos los números impares (  for ---- if (%2==1) ---- pop, remove   )</a:t>
            </a:r>
            <a:endParaRPr sz="1350">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Realizar una suma de todos los números que quedan (sum(lista))</a:t>
            </a:r>
            <a:endParaRPr sz="1350">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Añadir como primer elemento de la lista la suma realizada insert(0, suma)</a:t>
            </a:r>
            <a:endParaRPr sz="1350">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Devolver la lista modificada</a:t>
            </a:r>
            <a:endParaRPr sz="1350">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chemeClr val="dk1"/>
              </a:buClr>
              <a:buSzPts val="1350"/>
              <a:buFont typeface="DM Sans"/>
              <a:buAutoNum type="arabicPeriod"/>
            </a:pPr>
            <a:r>
              <a:rPr lang="es-419" sz="1350">
                <a:solidFill>
                  <a:schemeClr val="dk1"/>
                </a:solidFill>
                <a:latin typeface="DM Sans"/>
                <a:ea typeface="DM Sans"/>
                <a:cs typeface="DM Sans"/>
                <a:sym typeface="DM Sans"/>
              </a:rPr>
              <a:t>Finalmente, después de ejecutar la función, comprueba que la suma de todos los números a partir del segundo, concuerda con el primer número de la lista</a:t>
            </a:r>
            <a:endParaRPr sz="1350">
              <a:solidFill>
                <a:schemeClr val="dk1"/>
              </a:solidFill>
              <a:latin typeface="DM Sans"/>
              <a:ea typeface="DM Sans"/>
              <a:cs typeface="DM Sans"/>
              <a:sym typeface="DM Sans"/>
            </a:endParaRPr>
          </a:p>
          <a:p>
            <a:pPr marL="0" lvl="0" indent="0" algn="l" rtl="0">
              <a:spcBef>
                <a:spcPts val="800"/>
              </a:spcBef>
              <a:spcAft>
                <a:spcPts val="0"/>
              </a:spcAft>
              <a:buNone/>
            </a:pPr>
            <a:r>
              <a:rPr lang="es-419" sz="1350">
                <a:solidFill>
                  <a:schemeClr val="dk1"/>
                </a:solidFill>
                <a:highlight>
                  <a:schemeClr val="accent4"/>
                </a:highlight>
                <a:latin typeface="DM Sans"/>
                <a:ea typeface="DM Sans"/>
                <a:cs typeface="DM Sans"/>
                <a:sym typeface="DM Sans"/>
              </a:rPr>
              <a:t>lista = [29, -5, -12, 17, 5, 24, 5, 12, 23, 16, 12, 5, -12, 17]</a:t>
            </a:r>
            <a:endParaRPr sz="1350">
              <a:solidFill>
                <a:schemeClr val="dk1"/>
              </a:solidFill>
              <a:latin typeface="DM Sans"/>
              <a:ea typeface="DM Sans"/>
              <a:cs typeface="DM Sans"/>
              <a:sym typeface="DM Sans"/>
            </a:endParaRPr>
          </a:p>
          <a:p>
            <a:pPr marL="0" lvl="0" indent="0" algn="l" rtl="0">
              <a:spcBef>
                <a:spcPts val="800"/>
              </a:spcBef>
              <a:spcAft>
                <a:spcPts val="0"/>
              </a:spcAft>
              <a:buNone/>
            </a:pPr>
            <a:r>
              <a:rPr lang="es-419" sz="1350">
                <a:solidFill>
                  <a:schemeClr val="dk1"/>
                </a:solidFill>
                <a:highlight>
                  <a:schemeClr val="accent4"/>
                </a:highlight>
                <a:latin typeface="DM Sans"/>
                <a:ea typeface="DM Sans"/>
                <a:cs typeface="DM Sans"/>
                <a:sym typeface="DM Sans"/>
              </a:rPr>
              <a:t>Nota: Recuerda que para sumar todos los números de una lista puedes usar sum</a:t>
            </a:r>
            <a:endParaRPr sz="1350" b="0" i="0" u="sng" strike="noStrike" cap="none">
              <a:solidFill>
                <a:srgbClr val="83AEFB"/>
              </a:solidFill>
              <a:latin typeface="DM Sans"/>
              <a:ea typeface="DM Sans"/>
              <a:cs typeface="DM Sans"/>
              <a:sym typeface="DM Sans"/>
            </a:endParaRPr>
          </a:p>
        </p:txBody>
      </p:sp>
      <p:grpSp>
        <p:nvGrpSpPr>
          <p:cNvPr id="488" name="Google Shape;488;p90"/>
          <p:cNvGrpSpPr/>
          <p:nvPr/>
        </p:nvGrpSpPr>
        <p:grpSpPr>
          <a:xfrm>
            <a:off x="7985187" y="266059"/>
            <a:ext cx="660429" cy="660429"/>
            <a:chOff x="5323100" y="2467173"/>
            <a:chExt cx="738900" cy="738900"/>
          </a:xfrm>
        </p:grpSpPr>
        <p:sp>
          <p:nvSpPr>
            <p:cNvPr id="489" name="Google Shape;489;p90"/>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490" name="Google Shape;490;p90"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91" name="Google Shape;491;p90"/>
          <p:cNvSpPr txBox="1"/>
          <p:nvPr/>
        </p:nvSpPr>
        <p:spPr>
          <a:xfrm>
            <a:off x="930550" y="3158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492" name="Google Shape;492;p90"/>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5</a:t>
            </a:r>
            <a:endParaRPr sz="1500">
              <a:latin typeface="DM Sans Medium"/>
              <a:ea typeface="DM Sans Medium"/>
              <a:cs typeface="DM Sans Medium"/>
              <a:sym typeface="DM Sans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91"/>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rgbClr val="EAFF6A"/>
                </a:solidFill>
                <a:latin typeface="DM Sans"/>
                <a:ea typeface="DM Sans"/>
                <a:cs typeface="DM Sans"/>
                <a:sym typeface="DM Sans"/>
              </a:rPr>
              <a:t>Excepciones</a:t>
            </a:r>
            <a:endParaRPr sz="4000" b="1" i="0" u="none" strike="noStrike" cap="none">
              <a:solidFill>
                <a:srgbClr val="EAFF6A"/>
              </a:solidFill>
              <a:latin typeface="DM Sans"/>
              <a:ea typeface="DM Sans"/>
              <a:cs typeface="DM Sans"/>
              <a:sym typeface="DM Sans"/>
            </a:endParaRPr>
          </a:p>
        </p:txBody>
      </p:sp>
      <p:sp>
        <p:nvSpPr>
          <p:cNvPr id="498" name="Google Shape;498;p91"/>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b="1" i="0" u="none" strike="noStrike" cap="none">
                <a:solidFill>
                  <a:schemeClr val="lt1"/>
                </a:solidFill>
                <a:latin typeface="DM Sans"/>
                <a:ea typeface="DM Sans"/>
                <a:cs typeface="DM Sans"/>
                <a:sym typeface="DM Sans"/>
              </a:rPr>
              <a:t>Clase </a:t>
            </a:r>
            <a:r>
              <a:rPr lang="es-419" sz="1800" b="1">
                <a:solidFill>
                  <a:schemeClr val="lt1"/>
                </a:solidFill>
                <a:latin typeface="DM Sans"/>
                <a:ea typeface="DM Sans"/>
                <a:cs typeface="DM Sans"/>
                <a:sym typeface="DM Sans"/>
              </a:rPr>
              <a:t>11</a:t>
            </a:r>
            <a:r>
              <a:rPr lang="es-419" sz="1800" b="1" i="0" u="none" strike="noStrike" cap="none">
                <a:solidFill>
                  <a:schemeClr val="lt1"/>
                </a:solidFill>
                <a:latin typeface="DM Sans"/>
                <a:ea typeface="DM Sans"/>
                <a:cs typeface="DM Sans"/>
                <a:sym typeface="DM Sans"/>
              </a:rPr>
              <a:t>.</a:t>
            </a:r>
            <a:r>
              <a:rPr lang="es-419" sz="1800" b="0" i="0" u="none" strike="noStrike" cap="non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92"/>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Tutorial Excepciones</a:t>
            </a:r>
            <a:endParaRPr sz="4000" b="1">
              <a:solidFill>
                <a:schemeClr val="dk1"/>
              </a:solidFill>
              <a:latin typeface="DM Sans"/>
              <a:ea typeface="DM Sans"/>
              <a:cs typeface="DM Sans"/>
              <a:sym typeface="DM Sans"/>
            </a:endParaRPr>
          </a:p>
        </p:txBody>
      </p:sp>
      <p:pic>
        <p:nvPicPr>
          <p:cNvPr id="504" name="Google Shape;504;p9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05" name="Google Shape;505;p92"/>
          <p:cNvSpPr txBox="1"/>
          <p:nvPr/>
        </p:nvSpPr>
        <p:spPr>
          <a:xfrm>
            <a:off x="580075" y="2186325"/>
            <a:ext cx="8097600" cy="662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419" sz="1350" b="1">
                <a:solidFill>
                  <a:schemeClr val="dk1"/>
                </a:solidFill>
                <a:latin typeface="DM Sans"/>
                <a:ea typeface="DM Sans"/>
                <a:cs typeface="DM Sans"/>
                <a:sym typeface="DM Sans"/>
              </a:rPr>
              <a:t>Consigna</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Replicar el archivo titulado: </a:t>
            </a:r>
            <a:r>
              <a:rPr lang="es-419" sz="1350" u="sng">
                <a:solidFill>
                  <a:srgbClr val="83AEFB"/>
                </a:solidFill>
                <a:latin typeface="DM Sans"/>
                <a:ea typeface="DM Sans"/>
                <a:cs typeface="DM Sans"/>
                <a:sym typeface="DM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Tutorial de Excepciones.</a:t>
            </a:r>
            <a:endParaRPr sz="1350" u="sng">
              <a:solidFill>
                <a:srgbClr val="83AEFB"/>
              </a:solidFill>
              <a:latin typeface="DM Sans"/>
              <a:ea typeface="DM Sans"/>
              <a:cs typeface="DM Sans"/>
              <a:sym typeface="DM Sans"/>
            </a:endParaRPr>
          </a:p>
        </p:txBody>
      </p:sp>
      <p:grpSp>
        <p:nvGrpSpPr>
          <p:cNvPr id="506" name="Google Shape;506;p92"/>
          <p:cNvGrpSpPr/>
          <p:nvPr/>
        </p:nvGrpSpPr>
        <p:grpSpPr>
          <a:xfrm>
            <a:off x="7985187" y="266059"/>
            <a:ext cx="660429" cy="660429"/>
            <a:chOff x="5323100" y="2467173"/>
            <a:chExt cx="738900" cy="738900"/>
          </a:xfrm>
        </p:grpSpPr>
        <p:sp>
          <p:nvSpPr>
            <p:cNvPr id="507" name="Google Shape;507;p92"/>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508" name="Google Shape;508;p92"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09" name="Google Shape;509;p92"/>
          <p:cNvSpPr txBox="1"/>
          <p:nvPr/>
        </p:nvSpPr>
        <p:spPr>
          <a:xfrm>
            <a:off x="930550" y="3158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10" name="Google Shape;510;p92"/>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6</a:t>
            </a:r>
            <a:endParaRPr sz="1500">
              <a:latin typeface="DM Sans Medium"/>
              <a:ea typeface="DM Sans Medium"/>
              <a:cs typeface="DM Sans Medium"/>
              <a:sym typeface="DM Sans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93"/>
          <p:cNvSpPr txBox="1"/>
          <p:nvPr/>
        </p:nvSpPr>
        <p:spPr>
          <a:xfrm>
            <a:off x="1461300" y="2252975"/>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rgbClr val="EAFF6A"/>
                </a:solidFill>
                <a:latin typeface="DM Sans"/>
                <a:ea typeface="DM Sans"/>
                <a:cs typeface="DM Sans"/>
                <a:sym typeface="DM Sans"/>
              </a:rPr>
              <a:t>Playground intermedio (parte I)</a:t>
            </a:r>
            <a:endParaRPr sz="4000" b="1" i="0" u="none" strike="noStrike" cap="none">
              <a:solidFill>
                <a:srgbClr val="EAFF6A"/>
              </a:solidFill>
              <a:latin typeface="DM Sans"/>
              <a:ea typeface="DM Sans"/>
              <a:cs typeface="DM Sans"/>
              <a:sym typeface="DM Sans"/>
            </a:endParaRPr>
          </a:p>
        </p:txBody>
      </p:sp>
      <p:sp>
        <p:nvSpPr>
          <p:cNvPr id="516" name="Google Shape;516;p93"/>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b="1" i="0" u="none" strike="noStrike" cap="none">
                <a:solidFill>
                  <a:schemeClr val="lt1"/>
                </a:solidFill>
                <a:latin typeface="DM Sans"/>
                <a:ea typeface="DM Sans"/>
                <a:cs typeface="DM Sans"/>
                <a:sym typeface="DM Sans"/>
              </a:rPr>
              <a:t>Clase 19.</a:t>
            </a:r>
            <a:r>
              <a:rPr lang="es-419" sz="1800">
                <a:solidFill>
                  <a:schemeClr val="lt1"/>
                </a:solidFill>
                <a:latin typeface="DM Sans"/>
                <a:ea typeface="DM Sans"/>
                <a:cs typeface="DM Sans"/>
                <a:sym typeface="DM Sans"/>
              </a:rPr>
              <a:t> PYTHON</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9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22" name="Google Shape;522;p94"/>
          <p:cNvSpPr txBox="1"/>
          <p:nvPr/>
        </p:nvSpPr>
        <p:spPr>
          <a:xfrm>
            <a:off x="576150" y="1516500"/>
            <a:ext cx="8144100" cy="26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s-419" sz="1350" b="1">
                <a:solidFill>
                  <a:srgbClr val="121212"/>
                </a:solidFill>
                <a:latin typeface="DM Sans"/>
                <a:ea typeface="DM Sans"/>
                <a:cs typeface="DM Sans"/>
                <a:sym typeface="DM Sans"/>
              </a:rPr>
              <a:t>¡Empecemos!</a:t>
            </a:r>
            <a:endParaRPr sz="1350" b="1">
              <a:solidFill>
                <a:srgbClr val="121212"/>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r>
              <a:rPr lang="es-419" sz="1350">
                <a:solidFill>
                  <a:srgbClr val="121212"/>
                </a:solidFill>
                <a:latin typeface="DM Sans"/>
                <a:ea typeface="DM Sans"/>
                <a:cs typeface="DM Sans"/>
                <a:sym typeface="DM Sans"/>
              </a:rPr>
              <a:t>Instalamos la extensión de SQlite para VSC</a:t>
            </a:r>
            <a:endParaRPr sz="1350">
              <a:solidFill>
                <a:srgbClr val="121212"/>
              </a:solidFill>
              <a:latin typeface="DM Sans"/>
              <a:ea typeface="DM Sans"/>
              <a:cs typeface="DM Sans"/>
              <a:sym typeface="DM Sans"/>
            </a:endParaRPr>
          </a:p>
          <a:p>
            <a:pPr marL="0" lvl="0" indent="0" algn="l" rtl="0">
              <a:spcBef>
                <a:spcPts val="0"/>
              </a:spcBef>
              <a:spcAft>
                <a:spcPts val="0"/>
              </a:spcAft>
              <a:buNone/>
            </a:pPr>
            <a:endParaRPr sz="1900">
              <a:solidFill>
                <a:srgbClr val="121212"/>
              </a:solidFill>
              <a:latin typeface="DM Sans"/>
              <a:ea typeface="DM Sans"/>
              <a:cs typeface="DM Sans"/>
              <a:sym typeface="DM Sans"/>
            </a:endParaRPr>
          </a:p>
          <a:p>
            <a:pPr marL="0" lvl="0" indent="0" algn="l" rtl="0">
              <a:spcBef>
                <a:spcPts val="0"/>
              </a:spcBef>
              <a:spcAft>
                <a:spcPts val="0"/>
              </a:spcAft>
              <a:buNone/>
            </a:pPr>
            <a:endParaRPr sz="1900">
              <a:solidFill>
                <a:srgbClr val="121212"/>
              </a:solidFill>
              <a:latin typeface="DM Sans"/>
              <a:ea typeface="DM Sans"/>
              <a:cs typeface="DM Sans"/>
              <a:sym typeface="DM Sans"/>
            </a:endParaRPr>
          </a:p>
          <a:p>
            <a:pPr marL="0" lvl="0" indent="0" algn="l" rtl="0">
              <a:spcBef>
                <a:spcPts val="0"/>
              </a:spcBef>
              <a:spcAft>
                <a:spcPts val="0"/>
              </a:spcAft>
              <a:buNone/>
            </a:pPr>
            <a:endParaRPr sz="1900">
              <a:solidFill>
                <a:srgbClr val="121212"/>
              </a:solidFill>
              <a:latin typeface="DM Sans"/>
              <a:ea typeface="DM Sans"/>
              <a:cs typeface="DM Sans"/>
              <a:sym typeface="DM Sans"/>
            </a:endParaRPr>
          </a:p>
          <a:p>
            <a:pPr marL="0" lvl="0" indent="0" algn="l" rtl="0">
              <a:spcBef>
                <a:spcPts val="0"/>
              </a:spcBef>
              <a:spcAft>
                <a:spcPts val="0"/>
              </a:spcAft>
              <a:buNone/>
            </a:pPr>
            <a:endParaRPr sz="1900">
              <a:solidFill>
                <a:srgbClr val="121212"/>
              </a:solidFill>
              <a:latin typeface="DM Sans"/>
              <a:ea typeface="DM Sans"/>
              <a:cs typeface="DM Sans"/>
              <a:sym typeface="DM Sans"/>
            </a:endParaRPr>
          </a:p>
          <a:p>
            <a:pPr marL="0" lvl="0" indent="0" algn="l" rtl="0">
              <a:spcBef>
                <a:spcPts val="0"/>
              </a:spcBef>
              <a:spcAft>
                <a:spcPts val="0"/>
              </a:spcAft>
              <a:buNone/>
            </a:pPr>
            <a:endParaRPr sz="1900">
              <a:solidFill>
                <a:srgbClr val="121212"/>
              </a:solidFill>
              <a:latin typeface="DM Sans"/>
              <a:ea typeface="DM Sans"/>
              <a:cs typeface="DM Sans"/>
              <a:sym typeface="DM Sans"/>
            </a:endParaRPr>
          </a:p>
          <a:p>
            <a:pPr marL="0" lvl="0" indent="0" algn="l" rtl="0">
              <a:spcBef>
                <a:spcPts val="0"/>
              </a:spcBef>
              <a:spcAft>
                <a:spcPts val="0"/>
              </a:spcAft>
              <a:buNone/>
            </a:pPr>
            <a:endParaRPr sz="1350">
              <a:solidFill>
                <a:srgbClr val="121212"/>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rgbClr val="121212"/>
              </a:solidFill>
              <a:latin typeface="DM Sans"/>
              <a:ea typeface="DM Sans"/>
              <a:cs typeface="DM Sans"/>
              <a:sym typeface="DM Sans"/>
            </a:endParaRPr>
          </a:p>
          <a:p>
            <a:pPr marL="0" lvl="0" indent="0" algn="l" rtl="0">
              <a:spcBef>
                <a:spcPts val="0"/>
              </a:spcBef>
              <a:spcAft>
                <a:spcPts val="0"/>
              </a:spcAft>
              <a:buNone/>
            </a:pPr>
            <a:endParaRPr sz="1350">
              <a:solidFill>
                <a:srgbClr val="121212"/>
              </a:solidFill>
              <a:latin typeface="DM Sans"/>
              <a:ea typeface="DM Sans"/>
              <a:cs typeface="DM Sans"/>
              <a:sym typeface="DM Sans"/>
            </a:endParaRPr>
          </a:p>
        </p:txBody>
      </p:sp>
      <p:pic>
        <p:nvPicPr>
          <p:cNvPr id="523" name="Google Shape;523;p94" descr="Interfaz de usuario gráfica, Aplicación&#10;&#10;Descripción generada automáticamente"/>
          <p:cNvPicPr preferRelativeResize="0"/>
          <p:nvPr/>
        </p:nvPicPr>
        <p:blipFill>
          <a:blip r:embed="rId4">
            <a:alphaModFix/>
          </a:blip>
          <a:stretch>
            <a:fillRect/>
          </a:stretch>
        </p:blipFill>
        <p:spPr>
          <a:xfrm>
            <a:off x="712650" y="2137973"/>
            <a:ext cx="5943600" cy="1333500"/>
          </a:xfrm>
          <a:prstGeom prst="rect">
            <a:avLst/>
          </a:prstGeom>
          <a:noFill/>
          <a:ln cap="flat" cmpd="sng">
            <a:solidFill>
              <a:srgbClr val="000000"/>
            </a:solidFill>
            <a:prstDash val="solid"/>
            <a:miter lim="8000"/>
            <a:headEnd type="none" w="sm" len="sm"/>
            <a:tailEnd type="none" w="sm" len="sm"/>
          </a:ln>
        </p:spPr>
      </p:pic>
      <p:grpSp>
        <p:nvGrpSpPr>
          <p:cNvPr id="524" name="Google Shape;524;p94"/>
          <p:cNvGrpSpPr/>
          <p:nvPr/>
        </p:nvGrpSpPr>
        <p:grpSpPr>
          <a:xfrm>
            <a:off x="7985187" y="266059"/>
            <a:ext cx="660429" cy="660429"/>
            <a:chOff x="5323100" y="2467173"/>
            <a:chExt cx="738900" cy="738900"/>
          </a:xfrm>
        </p:grpSpPr>
        <p:sp>
          <p:nvSpPr>
            <p:cNvPr id="525" name="Google Shape;525;p94"/>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526" name="Google Shape;526;p94"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27" name="Google Shape;527;p94"/>
          <p:cNvSpPr txBox="1"/>
          <p:nvPr/>
        </p:nvSpPr>
        <p:spPr>
          <a:xfrm>
            <a:off x="930550" y="3158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528" name="Google Shape;528;p94"/>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29" name="Google Shape;529;p94"/>
          <p:cNvSpPr txBox="1"/>
          <p:nvPr/>
        </p:nvSpPr>
        <p:spPr>
          <a:xfrm>
            <a:off x="503875" y="716075"/>
            <a:ext cx="78114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3600" b="1">
                <a:solidFill>
                  <a:schemeClr val="dk1"/>
                </a:solidFill>
                <a:latin typeface="DM Sans"/>
                <a:ea typeface="DM Sans"/>
                <a:cs typeface="DM Sans"/>
                <a:sym typeface="DM Sans"/>
              </a:rPr>
              <a:t>Tutorial SQLite para VSC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68"/>
          <p:cNvSpPr txBox="1"/>
          <p:nvPr/>
        </p:nvSpPr>
        <p:spPr>
          <a:xfrm>
            <a:off x="1461300" y="2496163"/>
            <a:ext cx="6221400" cy="12930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rgbClr val="EAFF6A"/>
                </a:solidFill>
                <a:latin typeface="DM Sans"/>
                <a:ea typeface="DM Sans"/>
                <a:cs typeface="DM Sans"/>
                <a:sym typeface="DM Sans"/>
              </a:rPr>
              <a:t>Números y cadenas de caracteres </a:t>
            </a:r>
            <a:endParaRPr sz="4000" b="1" i="0" u="none" strike="noStrike" cap="none">
              <a:solidFill>
                <a:srgbClr val="EAFF6A"/>
              </a:solidFill>
              <a:latin typeface="DM Sans"/>
              <a:ea typeface="DM Sans"/>
              <a:cs typeface="DM Sans"/>
              <a:sym typeface="DM Sans"/>
            </a:endParaRPr>
          </a:p>
        </p:txBody>
      </p:sp>
      <p:sp>
        <p:nvSpPr>
          <p:cNvPr id="250" name="Google Shape;250;p68"/>
          <p:cNvSpPr txBox="1"/>
          <p:nvPr/>
        </p:nvSpPr>
        <p:spPr>
          <a:xfrm>
            <a:off x="1461300" y="1908438"/>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b="1" i="0" u="none" strike="noStrike" cap="none">
                <a:solidFill>
                  <a:schemeClr val="lt1"/>
                </a:solidFill>
                <a:latin typeface="DM Sans"/>
                <a:ea typeface="DM Sans"/>
                <a:cs typeface="DM Sans"/>
                <a:sym typeface="DM Sans"/>
              </a:rPr>
              <a:t>Clase 0</a:t>
            </a:r>
            <a:r>
              <a:rPr lang="es-419" sz="1800" b="1">
                <a:solidFill>
                  <a:schemeClr val="lt1"/>
                </a:solidFill>
                <a:latin typeface="DM Sans"/>
                <a:ea typeface="DM Sans"/>
                <a:cs typeface="DM Sans"/>
                <a:sym typeface="DM Sans"/>
              </a:rPr>
              <a:t>1</a:t>
            </a:r>
            <a:r>
              <a:rPr lang="es-419" sz="1800" b="1" i="0" u="none" strike="noStrike" cap="none">
                <a:solidFill>
                  <a:schemeClr val="lt1"/>
                </a:solidFill>
                <a:latin typeface="DM Sans"/>
                <a:ea typeface="DM Sans"/>
                <a:cs typeface="DM Sans"/>
                <a:sym typeface="DM Sans"/>
              </a:rPr>
              <a:t>.</a:t>
            </a:r>
            <a:r>
              <a:rPr lang="es-419" sz="1800" b="0" i="0" u="none" strike="noStrike" cap="non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95"/>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535" name="Google Shape;535;p95" descr="Captura de pantalla de un celular&#10;&#10;Descripción generada automáticamente"/>
          <p:cNvPicPr preferRelativeResize="0"/>
          <p:nvPr/>
        </p:nvPicPr>
        <p:blipFill>
          <a:blip r:embed="rId4">
            <a:alphaModFix/>
          </a:blip>
          <a:stretch>
            <a:fillRect/>
          </a:stretch>
        </p:blipFill>
        <p:spPr>
          <a:xfrm>
            <a:off x="609750" y="1813583"/>
            <a:ext cx="5018300" cy="2726288"/>
          </a:xfrm>
          <a:prstGeom prst="rect">
            <a:avLst/>
          </a:prstGeom>
          <a:noFill/>
          <a:ln cap="flat" cmpd="sng">
            <a:solidFill>
              <a:srgbClr val="000000"/>
            </a:solidFill>
            <a:prstDash val="solid"/>
            <a:miter lim="8000"/>
            <a:headEnd type="none" w="sm" len="sm"/>
            <a:tailEnd type="none" w="sm" len="sm"/>
          </a:ln>
        </p:spPr>
      </p:pic>
      <p:sp>
        <p:nvSpPr>
          <p:cNvPr id="536" name="Google Shape;536;p95"/>
          <p:cNvSpPr txBox="1"/>
          <p:nvPr/>
        </p:nvSpPr>
        <p:spPr>
          <a:xfrm>
            <a:off x="609750" y="1257100"/>
            <a:ext cx="7043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350">
                <a:solidFill>
                  <a:schemeClr val="dk1"/>
                </a:solidFill>
                <a:latin typeface="DM Sans"/>
                <a:ea typeface="DM Sans"/>
                <a:cs typeface="DM Sans"/>
                <a:sym typeface="DM Sans"/>
              </a:rPr>
              <a:t>Abrimos la base de datos de nuestro proyecto: </a:t>
            </a:r>
            <a:r>
              <a:rPr lang="es-419" sz="1350" b="1">
                <a:solidFill>
                  <a:schemeClr val="dk1"/>
                </a:solidFill>
                <a:latin typeface="DM Sans"/>
                <a:ea typeface="DM Sans"/>
                <a:cs typeface="DM Sans"/>
                <a:sym typeface="DM Sans"/>
              </a:rPr>
              <a:t>AppCoder</a:t>
            </a:r>
            <a:endParaRPr b="1">
              <a:solidFill>
                <a:schemeClr val="dk1"/>
              </a:solidFill>
            </a:endParaRPr>
          </a:p>
        </p:txBody>
      </p:sp>
      <p:grpSp>
        <p:nvGrpSpPr>
          <p:cNvPr id="537" name="Google Shape;537;p95"/>
          <p:cNvGrpSpPr/>
          <p:nvPr/>
        </p:nvGrpSpPr>
        <p:grpSpPr>
          <a:xfrm>
            <a:off x="7985187" y="266059"/>
            <a:ext cx="660429" cy="660429"/>
            <a:chOff x="5323100" y="2467173"/>
            <a:chExt cx="738900" cy="738900"/>
          </a:xfrm>
        </p:grpSpPr>
        <p:sp>
          <p:nvSpPr>
            <p:cNvPr id="538" name="Google Shape;538;p95"/>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539" name="Google Shape;539;p95"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40" name="Google Shape;540;p95"/>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41" name="Google Shape;541;p95"/>
          <p:cNvSpPr txBox="1"/>
          <p:nvPr/>
        </p:nvSpPr>
        <p:spPr>
          <a:xfrm>
            <a:off x="503875" y="716075"/>
            <a:ext cx="78114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3600" b="1">
                <a:solidFill>
                  <a:schemeClr val="dk1"/>
                </a:solidFill>
                <a:latin typeface="DM Sans"/>
                <a:ea typeface="DM Sans"/>
                <a:cs typeface="DM Sans"/>
                <a:sym typeface="DM Sans"/>
              </a:rPr>
              <a:t>Tutorial SQLite para VSC</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p9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47" name="Google Shape;547;p96"/>
          <p:cNvSpPr txBox="1"/>
          <p:nvPr/>
        </p:nvSpPr>
        <p:spPr>
          <a:xfrm>
            <a:off x="533550" y="1257100"/>
            <a:ext cx="7043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350">
                <a:solidFill>
                  <a:schemeClr val="dk1"/>
                </a:solidFill>
                <a:latin typeface="DM Sans"/>
                <a:ea typeface="DM Sans"/>
                <a:cs typeface="DM Sans"/>
                <a:sym typeface="DM Sans"/>
              </a:rPr>
              <a:t>Tocamos </a:t>
            </a:r>
            <a:r>
              <a:rPr lang="es-419" sz="1350" b="1">
                <a:solidFill>
                  <a:schemeClr val="dk1"/>
                </a:solidFill>
                <a:highlight>
                  <a:srgbClr val="EAFF6A"/>
                </a:highlight>
                <a:latin typeface="DM Sans"/>
                <a:ea typeface="DM Sans"/>
                <a:cs typeface="DM Sans"/>
                <a:sym typeface="DM Sans"/>
              </a:rPr>
              <a:t>CONTROL + MAYUS + P </a:t>
            </a:r>
            <a:r>
              <a:rPr lang="es-419" sz="1350">
                <a:solidFill>
                  <a:schemeClr val="dk1"/>
                </a:solidFill>
                <a:latin typeface="DM Sans"/>
                <a:ea typeface="DM Sans"/>
                <a:cs typeface="DM Sans"/>
                <a:sym typeface="DM Sans"/>
              </a:rPr>
              <a:t>🡪 Si no se abre el editor es factible hacerlo desde la parte inferior de VSC.</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pic>
        <p:nvPicPr>
          <p:cNvPr id="548" name="Google Shape;548;p96" descr="Captura de pantalla de computadora&#10;&#10;Descripción generada automáticamente"/>
          <p:cNvPicPr preferRelativeResize="0"/>
          <p:nvPr/>
        </p:nvPicPr>
        <p:blipFill>
          <a:blip r:embed="rId4">
            <a:alphaModFix/>
          </a:blip>
          <a:stretch>
            <a:fillRect/>
          </a:stretch>
        </p:blipFill>
        <p:spPr>
          <a:xfrm>
            <a:off x="552450" y="2356400"/>
            <a:ext cx="5018300" cy="1873820"/>
          </a:xfrm>
          <a:prstGeom prst="rect">
            <a:avLst/>
          </a:prstGeom>
          <a:noFill/>
          <a:ln cap="flat" cmpd="sng">
            <a:solidFill>
              <a:srgbClr val="000000"/>
            </a:solidFill>
            <a:prstDash val="solid"/>
            <a:miter lim="8000"/>
            <a:headEnd type="none" w="sm" len="sm"/>
            <a:tailEnd type="none" w="sm" len="sm"/>
          </a:ln>
        </p:spPr>
      </p:pic>
      <p:grpSp>
        <p:nvGrpSpPr>
          <p:cNvPr id="549" name="Google Shape;549;p96"/>
          <p:cNvGrpSpPr/>
          <p:nvPr/>
        </p:nvGrpSpPr>
        <p:grpSpPr>
          <a:xfrm>
            <a:off x="7985187" y="266059"/>
            <a:ext cx="660429" cy="660429"/>
            <a:chOff x="5323100" y="2467173"/>
            <a:chExt cx="738900" cy="738900"/>
          </a:xfrm>
        </p:grpSpPr>
        <p:sp>
          <p:nvSpPr>
            <p:cNvPr id="550" name="Google Shape;550;p96"/>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551" name="Google Shape;551;p96"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52" name="Google Shape;552;p96"/>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53" name="Google Shape;553;p96"/>
          <p:cNvSpPr txBox="1"/>
          <p:nvPr/>
        </p:nvSpPr>
        <p:spPr>
          <a:xfrm>
            <a:off x="503875" y="716075"/>
            <a:ext cx="78114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3600" b="1">
                <a:solidFill>
                  <a:schemeClr val="dk1"/>
                </a:solidFill>
                <a:latin typeface="DM Sans"/>
                <a:ea typeface="DM Sans"/>
                <a:cs typeface="DM Sans"/>
                <a:sym typeface="DM Sans"/>
              </a:rPr>
              <a:t>Tutorial SQLite para VSC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p9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59" name="Google Shape;559;p97"/>
          <p:cNvSpPr txBox="1"/>
          <p:nvPr/>
        </p:nvSpPr>
        <p:spPr>
          <a:xfrm>
            <a:off x="609750" y="1804625"/>
            <a:ext cx="7043100" cy="8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350">
                <a:solidFill>
                  <a:schemeClr val="dk1"/>
                </a:solidFill>
                <a:latin typeface="DM Sans"/>
                <a:ea typeface="DM Sans"/>
                <a:cs typeface="DM Sans"/>
                <a:sym typeface="DM Sans"/>
              </a:rPr>
              <a:t>Seleccionamos nuestra base de datos:</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pic>
        <p:nvPicPr>
          <p:cNvPr id="560" name="Google Shape;560;p97" descr="Captura de pantalla de un celular&#10;&#10;Descripción generada automáticamente"/>
          <p:cNvPicPr preferRelativeResize="0"/>
          <p:nvPr/>
        </p:nvPicPr>
        <p:blipFill>
          <a:blip r:embed="rId4">
            <a:alphaModFix/>
          </a:blip>
          <a:stretch>
            <a:fillRect/>
          </a:stretch>
        </p:blipFill>
        <p:spPr>
          <a:xfrm>
            <a:off x="628650" y="2308023"/>
            <a:ext cx="5943600" cy="1352550"/>
          </a:xfrm>
          <a:prstGeom prst="rect">
            <a:avLst/>
          </a:prstGeom>
          <a:noFill/>
          <a:ln cap="flat" cmpd="sng">
            <a:solidFill>
              <a:srgbClr val="000000"/>
            </a:solidFill>
            <a:prstDash val="solid"/>
            <a:miter lim="8000"/>
            <a:headEnd type="none" w="sm" len="sm"/>
            <a:tailEnd type="none" w="sm" len="sm"/>
          </a:ln>
        </p:spPr>
      </p:pic>
      <p:grpSp>
        <p:nvGrpSpPr>
          <p:cNvPr id="561" name="Google Shape;561;p97"/>
          <p:cNvGrpSpPr/>
          <p:nvPr/>
        </p:nvGrpSpPr>
        <p:grpSpPr>
          <a:xfrm>
            <a:off x="7985187" y="266059"/>
            <a:ext cx="660429" cy="660429"/>
            <a:chOff x="5323100" y="2467173"/>
            <a:chExt cx="738900" cy="738900"/>
          </a:xfrm>
        </p:grpSpPr>
        <p:sp>
          <p:nvSpPr>
            <p:cNvPr id="562" name="Google Shape;562;p97"/>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563" name="Google Shape;563;p97"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64" name="Google Shape;564;p97"/>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65" name="Google Shape;565;p97"/>
          <p:cNvSpPr txBox="1"/>
          <p:nvPr/>
        </p:nvSpPr>
        <p:spPr>
          <a:xfrm>
            <a:off x="503875" y="716075"/>
            <a:ext cx="78114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3600" b="1">
                <a:solidFill>
                  <a:schemeClr val="dk1"/>
                </a:solidFill>
                <a:latin typeface="DM Sans"/>
                <a:ea typeface="DM Sans"/>
                <a:cs typeface="DM Sans"/>
                <a:sym typeface="DM Sans"/>
              </a:rPr>
              <a:t>Tutorial SQLite para VSC</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9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71" name="Google Shape;571;p98"/>
          <p:cNvSpPr txBox="1"/>
          <p:nvPr/>
        </p:nvSpPr>
        <p:spPr>
          <a:xfrm>
            <a:off x="685950" y="1499825"/>
            <a:ext cx="7043100" cy="12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350">
                <a:solidFill>
                  <a:schemeClr val="dk1"/>
                </a:solidFill>
                <a:latin typeface="DM Sans"/>
                <a:ea typeface="DM Sans"/>
                <a:cs typeface="DM Sans"/>
                <a:sym typeface="DM Sans"/>
              </a:rPr>
              <a:t>Vamos a crear ahora una nueva consulta: </a:t>
            </a:r>
            <a:r>
              <a:rPr lang="es-419" sz="1350" i="1">
                <a:solidFill>
                  <a:schemeClr val="dk1"/>
                </a:solidFill>
                <a:latin typeface="DM Sans"/>
                <a:ea typeface="DM Sans"/>
                <a:cs typeface="DM Sans"/>
                <a:sym typeface="DM Sans"/>
              </a:rPr>
              <a:t>New Query.</a:t>
            </a:r>
            <a:endParaRPr sz="1350" i="1">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pic>
        <p:nvPicPr>
          <p:cNvPr id="572" name="Google Shape;572;p98" descr="Texto&#10;&#10;Descripción generada automáticamente"/>
          <p:cNvPicPr preferRelativeResize="0"/>
          <p:nvPr/>
        </p:nvPicPr>
        <p:blipFill>
          <a:blip r:embed="rId4">
            <a:alphaModFix/>
          </a:blip>
          <a:stretch>
            <a:fillRect/>
          </a:stretch>
        </p:blipFill>
        <p:spPr>
          <a:xfrm>
            <a:off x="685950" y="2136625"/>
            <a:ext cx="3124058" cy="2115175"/>
          </a:xfrm>
          <a:prstGeom prst="rect">
            <a:avLst/>
          </a:prstGeom>
          <a:noFill/>
          <a:ln cap="flat" cmpd="sng">
            <a:solidFill>
              <a:srgbClr val="000000"/>
            </a:solidFill>
            <a:prstDash val="solid"/>
            <a:miter lim="8000"/>
            <a:headEnd type="none" w="sm" len="sm"/>
            <a:tailEnd type="none" w="sm" len="sm"/>
          </a:ln>
        </p:spPr>
      </p:pic>
      <p:grpSp>
        <p:nvGrpSpPr>
          <p:cNvPr id="573" name="Google Shape;573;p98"/>
          <p:cNvGrpSpPr/>
          <p:nvPr/>
        </p:nvGrpSpPr>
        <p:grpSpPr>
          <a:xfrm>
            <a:off x="7985187" y="266059"/>
            <a:ext cx="660429" cy="660429"/>
            <a:chOff x="5323100" y="2467173"/>
            <a:chExt cx="738900" cy="738900"/>
          </a:xfrm>
        </p:grpSpPr>
        <p:sp>
          <p:nvSpPr>
            <p:cNvPr id="574" name="Google Shape;574;p98"/>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575" name="Google Shape;575;p98"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76" name="Google Shape;576;p98"/>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77" name="Google Shape;577;p98"/>
          <p:cNvSpPr txBox="1"/>
          <p:nvPr/>
        </p:nvSpPr>
        <p:spPr>
          <a:xfrm>
            <a:off x="503875" y="716075"/>
            <a:ext cx="78114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3600" b="1">
                <a:solidFill>
                  <a:schemeClr val="dk1"/>
                </a:solidFill>
                <a:latin typeface="DM Sans"/>
                <a:ea typeface="DM Sans"/>
                <a:cs typeface="DM Sans"/>
                <a:sym typeface="DM Sans"/>
              </a:rPr>
              <a:t>Tutorial SQLite para VSC</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9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83" name="Google Shape;583;p99"/>
          <p:cNvSpPr txBox="1"/>
          <p:nvPr/>
        </p:nvSpPr>
        <p:spPr>
          <a:xfrm>
            <a:off x="533550" y="1271225"/>
            <a:ext cx="82158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350">
                <a:solidFill>
                  <a:schemeClr val="dk1"/>
                </a:solidFill>
                <a:latin typeface="DM Sans"/>
                <a:ea typeface="DM Sans"/>
                <a:cs typeface="DM Sans"/>
                <a:sym typeface="DM Sans"/>
              </a:rPr>
              <a:t>A continuación, realizaremos una consulta a la tabla de: AppCoder_curso, como se visualiza en la siguiente imagen.</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pic>
        <p:nvPicPr>
          <p:cNvPr id="584" name="Google Shape;584;p99" descr="Captura de pantalla de un celular&#10;&#10;Descripción generada automáticamente"/>
          <p:cNvPicPr preferRelativeResize="0"/>
          <p:nvPr/>
        </p:nvPicPr>
        <p:blipFill>
          <a:blip r:embed="rId4">
            <a:alphaModFix/>
          </a:blip>
          <a:stretch>
            <a:fillRect/>
          </a:stretch>
        </p:blipFill>
        <p:spPr>
          <a:xfrm>
            <a:off x="552450" y="1959075"/>
            <a:ext cx="3872000" cy="2860575"/>
          </a:xfrm>
          <a:prstGeom prst="rect">
            <a:avLst/>
          </a:prstGeom>
          <a:noFill/>
          <a:ln cap="flat" cmpd="sng">
            <a:solidFill>
              <a:srgbClr val="000000"/>
            </a:solidFill>
            <a:prstDash val="solid"/>
            <a:miter lim="8000"/>
            <a:headEnd type="none" w="sm" len="sm"/>
            <a:tailEnd type="none" w="sm" len="sm"/>
          </a:ln>
        </p:spPr>
      </p:pic>
      <p:grpSp>
        <p:nvGrpSpPr>
          <p:cNvPr id="585" name="Google Shape;585;p99"/>
          <p:cNvGrpSpPr/>
          <p:nvPr/>
        </p:nvGrpSpPr>
        <p:grpSpPr>
          <a:xfrm>
            <a:off x="7985187" y="266059"/>
            <a:ext cx="660429" cy="660429"/>
            <a:chOff x="5323100" y="2467173"/>
            <a:chExt cx="738900" cy="738900"/>
          </a:xfrm>
        </p:grpSpPr>
        <p:sp>
          <p:nvSpPr>
            <p:cNvPr id="586" name="Google Shape;586;p99"/>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587" name="Google Shape;587;p99"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588" name="Google Shape;588;p99"/>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589" name="Google Shape;589;p99"/>
          <p:cNvSpPr txBox="1"/>
          <p:nvPr/>
        </p:nvSpPr>
        <p:spPr>
          <a:xfrm>
            <a:off x="503875" y="716075"/>
            <a:ext cx="78114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3600" b="1">
                <a:solidFill>
                  <a:schemeClr val="dk1"/>
                </a:solidFill>
                <a:latin typeface="DM Sans"/>
                <a:ea typeface="DM Sans"/>
                <a:cs typeface="DM Sans"/>
                <a:sym typeface="DM Sans"/>
              </a:rPr>
              <a:t>Tutorial SQLite para VSC</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10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95" name="Google Shape;595;p100"/>
          <p:cNvSpPr txBox="1"/>
          <p:nvPr/>
        </p:nvSpPr>
        <p:spPr>
          <a:xfrm>
            <a:off x="692700" y="1473125"/>
            <a:ext cx="82158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350">
                <a:solidFill>
                  <a:schemeClr val="dk1"/>
                </a:solidFill>
                <a:latin typeface="DM Sans"/>
                <a:ea typeface="DM Sans"/>
                <a:cs typeface="DM Sans"/>
                <a:sym typeface="DM Sans"/>
              </a:rPr>
              <a:t>Presionamos, click derecho de nuestro mouse y ejecutamos la consulta.</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pic>
        <p:nvPicPr>
          <p:cNvPr id="596" name="Google Shape;596;p100" descr="Interfaz de usuario gráfica, Texto, Aplicación&#10;&#10;Descripción generada automáticamente"/>
          <p:cNvPicPr preferRelativeResize="0"/>
          <p:nvPr/>
        </p:nvPicPr>
        <p:blipFill>
          <a:blip r:embed="rId4">
            <a:alphaModFix/>
          </a:blip>
          <a:stretch>
            <a:fillRect/>
          </a:stretch>
        </p:blipFill>
        <p:spPr>
          <a:xfrm>
            <a:off x="704850" y="2265950"/>
            <a:ext cx="4546926" cy="2156875"/>
          </a:xfrm>
          <a:prstGeom prst="rect">
            <a:avLst/>
          </a:prstGeom>
          <a:noFill/>
          <a:ln cap="flat" cmpd="sng">
            <a:solidFill>
              <a:srgbClr val="000000"/>
            </a:solidFill>
            <a:prstDash val="solid"/>
            <a:miter lim="8000"/>
            <a:headEnd type="none" w="sm" len="sm"/>
            <a:tailEnd type="none" w="sm" len="sm"/>
          </a:ln>
        </p:spPr>
      </p:pic>
      <p:grpSp>
        <p:nvGrpSpPr>
          <p:cNvPr id="597" name="Google Shape;597;p100"/>
          <p:cNvGrpSpPr/>
          <p:nvPr/>
        </p:nvGrpSpPr>
        <p:grpSpPr>
          <a:xfrm>
            <a:off x="7985187" y="266059"/>
            <a:ext cx="660429" cy="660429"/>
            <a:chOff x="5323100" y="2467173"/>
            <a:chExt cx="738900" cy="738900"/>
          </a:xfrm>
        </p:grpSpPr>
        <p:sp>
          <p:nvSpPr>
            <p:cNvPr id="598" name="Google Shape;598;p100"/>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599" name="Google Shape;599;p100"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600" name="Google Shape;600;p100"/>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601" name="Google Shape;601;p100"/>
          <p:cNvSpPr txBox="1"/>
          <p:nvPr/>
        </p:nvSpPr>
        <p:spPr>
          <a:xfrm>
            <a:off x="503875" y="716075"/>
            <a:ext cx="78114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3600" b="1">
                <a:solidFill>
                  <a:schemeClr val="dk1"/>
                </a:solidFill>
                <a:latin typeface="DM Sans"/>
                <a:ea typeface="DM Sans"/>
                <a:cs typeface="DM Sans"/>
                <a:sym typeface="DM Sans"/>
              </a:rPr>
              <a:t>Tutorial SQLite para VSC</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pic>
        <p:nvPicPr>
          <p:cNvPr id="606" name="Google Shape;606;p10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7" name="Google Shape;607;p101"/>
          <p:cNvSpPr txBox="1"/>
          <p:nvPr/>
        </p:nvSpPr>
        <p:spPr>
          <a:xfrm>
            <a:off x="692700" y="1473125"/>
            <a:ext cx="8215800" cy="16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350">
                <a:solidFill>
                  <a:schemeClr val="dk1"/>
                </a:solidFill>
                <a:latin typeface="DM Sans"/>
                <a:ea typeface="DM Sans"/>
                <a:cs typeface="DM Sans"/>
                <a:sym typeface="DM Sans"/>
              </a:rPr>
              <a:t>Obtenemos la siguiente salida por pantalla:</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pic>
        <p:nvPicPr>
          <p:cNvPr id="608" name="Google Shape;608;p101" descr="Captura de pantalla de un celular&#10;&#10;Descripción generada automáticamente"/>
          <p:cNvPicPr preferRelativeResize="0"/>
          <p:nvPr/>
        </p:nvPicPr>
        <p:blipFill>
          <a:blip r:embed="rId4">
            <a:alphaModFix/>
          </a:blip>
          <a:stretch>
            <a:fillRect/>
          </a:stretch>
        </p:blipFill>
        <p:spPr>
          <a:xfrm>
            <a:off x="685800" y="2215473"/>
            <a:ext cx="5943600" cy="1590675"/>
          </a:xfrm>
          <a:prstGeom prst="rect">
            <a:avLst/>
          </a:prstGeom>
          <a:noFill/>
          <a:ln cap="flat" cmpd="sng">
            <a:solidFill>
              <a:srgbClr val="000000"/>
            </a:solidFill>
            <a:prstDash val="solid"/>
            <a:miter lim="8000"/>
            <a:headEnd type="none" w="sm" len="sm"/>
            <a:tailEnd type="none" w="sm" len="sm"/>
          </a:ln>
        </p:spPr>
      </p:pic>
      <p:grpSp>
        <p:nvGrpSpPr>
          <p:cNvPr id="609" name="Google Shape;609;p101"/>
          <p:cNvGrpSpPr/>
          <p:nvPr/>
        </p:nvGrpSpPr>
        <p:grpSpPr>
          <a:xfrm>
            <a:off x="7985187" y="266059"/>
            <a:ext cx="660429" cy="660429"/>
            <a:chOff x="5323100" y="2467173"/>
            <a:chExt cx="738900" cy="738900"/>
          </a:xfrm>
        </p:grpSpPr>
        <p:sp>
          <p:nvSpPr>
            <p:cNvPr id="610" name="Google Shape;610;p101"/>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611" name="Google Shape;611;p101"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612" name="Google Shape;612;p101"/>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613" name="Google Shape;613;p101"/>
          <p:cNvSpPr txBox="1"/>
          <p:nvPr/>
        </p:nvSpPr>
        <p:spPr>
          <a:xfrm>
            <a:off x="503875" y="716075"/>
            <a:ext cx="78114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3600" b="1">
                <a:solidFill>
                  <a:schemeClr val="dk1"/>
                </a:solidFill>
                <a:latin typeface="DM Sans"/>
                <a:ea typeface="DM Sans"/>
                <a:cs typeface="DM Sans"/>
                <a:sym typeface="DM Sans"/>
              </a:rPr>
              <a:t>Tutorial SQLite para VSC</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19" name="Google Shape;619;p102"/>
          <p:cNvSpPr txBox="1"/>
          <p:nvPr/>
        </p:nvSpPr>
        <p:spPr>
          <a:xfrm>
            <a:off x="464100" y="1473125"/>
            <a:ext cx="82158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350">
                <a:solidFill>
                  <a:schemeClr val="dk1"/>
                </a:solidFill>
                <a:latin typeface="DM Sans"/>
                <a:ea typeface="DM Sans"/>
                <a:cs typeface="DM Sans"/>
                <a:sym typeface="DM Sans"/>
              </a:rPr>
              <a:t>Ahora, agregamos un registro por DB Browser! Por ejemplo un curso de JAVA:</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pic>
        <p:nvPicPr>
          <p:cNvPr id="620" name="Google Shape;620;p102" descr="Interfaz de usuario gráfica, Texto, Aplicación, Correo electrónico&#10;&#10;Descripción generada automáticamente"/>
          <p:cNvPicPr preferRelativeResize="0"/>
          <p:nvPr/>
        </p:nvPicPr>
        <p:blipFill>
          <a:blip r:embed="rId4">
            <a:alphaModFix/>
          </a:blip>
          <a:stretch>
            <a:fillRect/>
          </a:stretch>
        </p:blipFill>
        <p:spPr>
          <a:xfrm>
            <a:off x="457350" y="2218850"/>
            <a:ext cx="5943600" cy="1704975"/>
          </a:xfrm>
          <a:prstGeom prst="rect">
            <a:avLst/>
          </a:prstGeom>
          <a:noFill/>
          <a:ln cap="flat" cmpd="sng">
            <a:solidFill>
              <a:srgbClr val="000000"/>
            </a:solidFill>
            <a:prstDash val="solid"/>
            <a:miter lim="8000"/>
            <a:headEnd type="none" w="sm" len="sm"/>
            <a:tailEnd type="none" w="sm" len="sm"/>
          </a:ln>
        </p:spPr>
      </p:pic>
      <p:grpSp>
        <p:nvGrpSpPr>
          <p:cNvPr id="621" name="Google Shape;621;p102"/>
          <p:cNvGrpSpPr/>
          <p:nvPr/>
        </p:nvGrpSpPr>
        <p:grpSpPr>
          <a:xfrm>
            <a:off x="7985187" y="266059"/>
            <a:ext cx="660429" cy="660429"/>
            <a:chOff x="5323100" y="2467173"/>
            <a:chExt cx="738900" cy="738900"/>
          </a:xfrm>
        </p:grpSpPr>
        <p:sp>
          <p:nvSpPr>
            <p:cNvPr id="622" name="Google Shape;622;p102"/>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623" name="Google Shape;623;p102"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624" name="Google Shape;624;p102"/>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625" name="Google Shape;625;p102"/>
          <p:cNvSpPr txBox="1"/>
          <p:nvPr/>
        </p:nvSpPr>
        <p:spPr>
          <a:xfrm>
            <a:off x="503875" y="716075"/>
            <a:ext cx="78114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3600" b="1">
                <a:solidFill>
                  <a:schemeClr val="dk1"/>
                </a:solidFill>
                <a:latin typeface="DM Sans"/>
                <a:ea typeface="DM Sans"/>
                <a:cs typeface="DM Sans"/>
                <a:sym typeface="DM Sans"/>
              </a:rPr>
              <a:t>Tutorial SQLite para VSC</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p10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31" name="Google Shape;631;p103"/>
          <p:cNvSpPr txBox="1"/>
          <p:nvPr/>
        </p:nvSpPr>
        <p:spPr>
          <a:xfrm>
            <a:off x="540300" y="1219550"/>
            <a:ext cx="82158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350">
                <a:solidFill>
                  <a:schemeClr val="dk1"/>
                </a:solidFill>
                <a:latin typeface="DM Sans"/>
                <a:ea typeface="DM Sans"/>
                <a:cs typeface="DM Sans"/>
                <a:sym typeface="DM Sans"/>
              </a:rPr>
              <a:t>¡Guardamos los cambios! Con la opción de Write Changes: </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pic>
        <p:nvPicPr>
          <p:cNvPr id="632" name="Google Shape;632;p103" descr="Interfaz de usuario gráfica, Texto, Aplicación&#10;&#10;Descripción generada automáticamente"/>
          <p:cNvPicPr preferRelativeResize="0"/>
          <p:nvPr/>
        </p:nvPicPr>
        <p:blipFill>
          <a:blip r:embed="rId4">
            <a:alphaModFix/>
          </a:blip>
          <a:stretch>
            <a:fillRect/>
          </a:stretch>
        </p:blipFill>
        <p:spPr>
          <a:xfrm>
            <a:off x="552450" y="1824425"/>
            <a:ext cx="5127051" cy="2695000"/>
          </a:xfrm>
          <a:prstGeom prst="rect">
            <a:avLst/>
          </a:prstGeom>
          <a:noFill/>
          <a:ln cap="flat" cmpd="sng">
            <a:solidFill>
              <a:srgbClr val="000000"/>
            </a:solidFill>
            <a:prstDash val="solid"/>
            <a:miter lim="8000"/>
            <a:headEnd type="none" w="sm" len="sm"/>
            <a:tailEnd type="none" w="sm" len="sm"/>
          </a:ln>
        </p:spPr>
      </p:pic>
      <p:grpSp>
        <p:nvGrpSpPr>
          <p:cNvPr id="633" name="Google Shape;633;p103"/>
          <p:cNvGrpSpPr/>
          <p:nvPr/>
        </p:nvGrpSpPr>
        <p:grpSpPr>
          <a:xfrm>
            <a:off x="7985187" y="266059"/>
            <a:ext cx="660429" cy="660429"/>
            <a:chOff x="5323100" y="2467173"/>
            <a:chExt cx="738900" cy="738900"/>
          </a:xfrm>
        </p:grpSpPr>
        <p:sp>
          <p:nvSpPr>
            <p:cNvPr id="634" name="Google Shape;634;p103"/>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635" name="Google Shape;635;p103" title="ícono de desafío complementario"/>
            <p:cNvPicPr preferRelativeResize="0"/>
            <p:nvPr/>
          </p:nvPicPr>
          <p:blipFill>
            <a:blip r:embed="rId5">
              <a:alphaModFix/>
            </a:blip>
            <a:stretch>
              <a:fillRect/>
            </a:stretch>
          </p:blipFill>
          <p:spPr>
            <a:xfrm>
              <a:off x="5470107" y="2622261"/>
              <a:ext cx="428721" cy="428726"/>
            </a:xfrm>
            <a:prstGeom prst="rect">
              <a:avLst/>
            </a:prstGeom>
            <a:noFill/>
            <a:ln>
              <a:noFill/>
            </a:ln>
          </p:spPr>
        </p:pic>
      </p:grpSp>
      <p:sp>
        <p:nvSpPr>
          <p:cNvPr id="636" name="Google Shape;636;p103"/>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637" name="Google Shape;637;p103"/>
          <p:cNvSpPr txBox="1"/>
          <p:nvPr/>
        </p:nvSpPr>
        <p:spPr>
          <a:xfrm>
            <a:off x="503875" y="716075"/>
            <a:ext cx="78114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3600" b="1">
                <a:solidFill>
                  <a:schemeClr val="dk1"/>
                </a:solidFill>
                <a:latin typeface="DM Sans"/>
                <a:ea typeface="DM Sans"/>
                <a:cs typeface="DM Sans"/>
                <a:sym typeface="DM Sans"/>
              </a:rPr>
              <a:t>Tutorial SQLite para VSC</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Google Shape;642;p10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43" name="Google Shape;643;p104"/>
          <p:cNvSpPr txBox="1"/>
          <p:nvPr/>
        </p:nvSpPr>
        <p:spPr>
          <a:xfrm>
            <a:off x="692700" y="1092125"/>
            <a:ext cx="8215800" cy="496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419" sz="1350">
                <a:solidFill>
                  <a:schemeClr val="dk1"/>
                </a:solidFill>
                <a:latin typeface="DM Sans"/>
                <a:ea typeface="DM Sans"/>
                <a:cs typeface="DM Sans"/>
                <a:sym typeface="DM Sans"/>
              </a:rPr>
              <a:t>Realizamos nuevamente la consulta en VSC:</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b="1">
              <a:solidFill>
                <a:schemeClr val="dk1"/>
              </a:solidFill>
              <a:latin typeface="DM Sans"/>
              <a:ea typeface="DM Sans"/>
              <a:cs typeface="DM Sans"/>
              <a:sym typeface="DM Sans"/>
            </a:endParaRPr>
          </a:p>
          <a:p>
            <a:pPr marL="0" lvl="0" indent="0" algn="l" rtl="0">
              <a:spcBef>
                <a:spcPts val="0"/>
              </a:spcBef>
              <a:spcAft>
                <a:spcPts val="0"/>
              </a:spcAft>
              <a:buNone/>
            </a:pPr>
            <a:r>
              <a:rPr lang="es-419" sz="1350" b="1">
                <a:solidFill>
                  <a:schemeClr val="dk1"/>
                </a:solidFill>
                <a:latin typeface="DM Sans"/>
                <a:ea typeface="DM Sans"/>
                <a:cs typeface="DM Sans"/>
                <a:sym typeface="DM Sans"/>
              </a:rPr>
              <a:t>Excelente, ya podemos visualizar el nuevo registro correctamente agregado.</a:t>
            </a:r>
            <a:endParaRPr sz="1350" b="1">
              <a:solidFill>
                <a:schemeClr val="dk1"/>
              </a:solidFill>
              <a:latin typeface="DM Sans"/>
              <a:ea typeface="DM Sans"/>
              <a:cs typeface="DM Sans"/>
              <a:sym typeface="DM Sans"/>
            </a:endParaRPr>
          </a:p>
          <a:p>
            <a:pPr marL="0" lvl="0" indent="0" algn="l" rtl="0">
              <a:spcBef>
                <a:spcPts val="0"/>
              </a:spcBef>
              <a:spcAft>
                <a:spcPts val="0"/>
              </a:spcAft>
              <a:buNone/>
            </a:pPr>
            <a:r>
              <a:rPr lang="es-419"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a:p>
            <a:pPr marL="0" lvl="0" indent="0" algn="l" rtl="0">
              <a:spcBef>
                <a:spcPts val="0"/>
              </a:spcBef>
              <a:spcAft>
                <a:spcPts val="0"/>
              </a:spcAft>
              <a:buNone/>
            </a:pPr>
            <a:endParaRPr sz="1350">
              <a:solidFill>
                <a:schemeClr val="dk1"/>
              </a:solidFill>
              <a:latin typeface="DM Sans"/>
              <a:ea typeface="DM Sans"/>
              <a:cs typeface="DM Sans"/>
              <a:sym typeface="DM Sans"/>
            </a:endParaRPr>
          </a:p>
        </p:txBody>
      </p:sp>
      <p:grpSp>
        <p:nvGrpSpPr>
          <p:cNvPr id="644" name="Google Shape;644;p104"/>
          <p:cNvGrpSpPr/>
          <p:nvPr/>
        </p:nvGrpSpPr>
        <p:grpSpPr>
          <a:xfrm>
            <a:off x="7985187" y="266059"/>
            <a:ext cx="660429" cy="660429"/>
            <a:chOff x="5323100" y="2467173"/>
            <a:chExt cx="738900" cy="738900"/>
          </a:xfrm>
        </p:grpSpPr>
        <p:sp>
          <p:nvSpPr>
            <p:cNvPr id="645" name="Google Shape;645;p104"/>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646" name="Google Shape;646;p10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47" name="Google Shape;647;p104"/>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7</a:t>
            </a:r>
            <a:endParaRPr sz="1500">
              <a:latin typeface="DM Sans Medium"/>
              <a:ea typeface="DM Sans Medium"/>
              <a:cs typeface="DM Sans Medium"/>
              <a:sym typeface="DM Sans Medium"/>
            </a:endParaRPr>
          </a:p>
        </p:txBody>
      </p:sp>
      <p:sp>
        <p:nvSpPr>
          <p:cNvPr id="648" name="Google Shape;648;p104"/>
          <p:cNvSpPr txBox="1"/>
          <p:nvPr/>
        </p:nvSpPr>
        <p:spPr>
          <a:xfrm>
            <a:off x="503875" y="716075"/>
            <a:ext cx="78114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3600" b="1">
                <a:solidFill>
                  <a:schemeClr val="dk1"/>
                </a:solidFill>
                <a:latin typeface="DM Sans"/>
                <a:ea typeface="DM Sans"/>
                <a:cs typeface="DM Sans"/>
                <a:sym typeface="DM Sans"/>
              </a:rPr>
              <a:t>Tutorial SQLite para VSC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9"/>
          <p:cNvSpPr txBox="1"/>
          <p:nvPr/>
        </p:nvSpPr>
        <p:spPr>
          <a:xfrm>
            <a:off x="457350" y="1163400"/>
            <a:ext cx="7656000" cy="281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s-419" sz="1900">
                <a:solidFill>
                  <a:schemeClr val="lt1"/>
                </a:solidFill>
                <a:latin typeface="DM Sans"/>
                <a:ea typeface="DM Sans"/>
                <a:cs typeface="DM Sans"/>
                <a:sym typeface="DM Sans"/>
              </a:rPr>
              <a:t>En</a:t>
            </a:r>
            <a:r>
              <a:rPr lang="es-419" sz="1900" b="0" i="0" u="none" strike="noStrike" cap="none">
                <a:solidFill>
                  <a:schemeClr val="lt1"/>
                </a:solidFill>
                <a:latin typeface="DM Sans"/>
                <a:ea typeface="DM Sans"/>
                <a:cs typeface="DM Sans"/>
                <a:sym typeface="DM Sans"/>
              </a:rPr>
              <a:t> un</a:t>
            </a:r>
            <a:r>
              <a:rPr lang="es-419" sz="1900" b="1" i="0" u="none" strike="noStrike" cap="none">
                <a:solidFill>
                  <a:schemeClr val="lt1"/>
                </a:solidFill>
                <a:latin typeface="DM Sans"/>
                <a:ea typeface="DM Sans"/>
                <a:cs typeface="DM Sans"/>
                <a:sym typeface="DM Sans"/>
              </a:rPr>
              <a:t> promedio pesado o ponderado</a:t>
            </a:r>
            <a:r>
              <a:rPr lang="es-419" sz="1900" b="0" i="0" u="none" strike="noStrike" cap="none">
                <a:solidFill>
                  <a:schemeClr val="lt1"/>
                </a:solidFill>
                <a:latin typeface="DM Sans"/>
                <a:ea typeface="DM Sans"/>
                <a:cs typeface="DM Sans"/>
                <a:sym typeface="DM Sans"/>
              </a:rPr>
              <a:t> </a:t>
            </a:r>
            <a:r>
              <a:rPr lang="es-419" sz="1900" b="1" i="0" u="none" strike="noStrike" cap="none">
                <a:solidFill>
                  <a:srgbClr val="EAFF6A"/>
                </a:solidFill>
                <a:latin typeface="DM Sans"/>
                <a:ea typeface="DM Sans"/>
                <a:cs typeface="DM Sans"/>
                <a:sym typeface="DM Sans"/>
              </a:rPr>
              <a:t>no todos los valores tienen el mismo “peso” o valor.</a:t>
            </a:r>
            <a:endParaRPr sz="1900" b="1" i="0" u="none" strike="noStrike" cap="none">
              <a:solidFill>
                <a:srgbClr val="EAFF6A"/>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900" b="0" i="0" u="none" strike="noStrike" cap="none">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r>
              <a:rPr lang="es-419" sz="1900" b="1">
                <a:solidFill>
                  <a:schemeClr val="lt1"/>
                </a:solidFill>
                <a:latin typeface="DM Sans"/>
                <a:ea typeface="DM Sans"/>
                <a:cs typeface="DM Sans"/>
                <a:sym typeface="DM Sans"/>
              </a:rPr>
              <a:t>El promedio</a:t>
            </a:r>
            <a:r>
              <a:rPr lang="es-419" sz="1900" b="1" i="0" u="none" strike="noStrike" cap="none">
                <a:solidFill>
                  <a:schemeClr val="lt1"/>
                </a:solidFill>
                <a:latin typeface="DM Sans"/>
                <a:ea typeface="DM Sans"/>
                <a:cs typeface="DM Sans"/>
                <a:sym typeface="DM Sans"/>
              </a:rPr>
              <a:t> entre 3 y 10 es:</a:t>
            </a:r>
            <a:r>
              <a:rPr lang="es-419" sz="1900" b="0" i="0" u="none" strike="noStrike" cap="none">
                <a:solidFill>
                  <a:schemeClr val="lt1"/>
                </a:solidFill>
                <a:latin typeface="DM Sans"/>
                <a:ea typeface="DM Sans"/>
                <a:cs typeface="DM Sans"/>
                <a:sym typeface="DM Sans"/>
              </a:rPr>
              <a:t>    (1.</a:t>
            </a:r>
            <a:r>
              <a:rPr lang="es-419" sz="1900" b="1" i="0" u="none" strike="noStrike" cap="none">
                <a:solidFill>
                  <a:srgbClr val="EAFF6A"/>
                </a:solidFill>
                <a:latin typeface="DM Sans"/>
                <a:ea typeface="DM Sans"/>
                <a:cs typeface="DM Sans"/>
                <a:sym typeface="DM Sans"/>
              </a:rPr>
              <a:t>3</a:t>
            </a:r>
            <a:r>
              <a:rPr lang="es-419" sz="1900" b="0" i="0" u="none" strike="noStrike" cap="none">
                <a:solidFill>
                  <a:schemeClr val="lt1"/>
                </a:solidFill>
                <a:latin typeface="DM Sans"/>
                <a:ea typeface="DM Sans"/>
                <a:cs typeface="DM Sans"/>
                <a:sym typeface="DM Sans"/>
              </a:rPr>
              <a:t> + 1.</a:t>
            </a:r>
            <a:r>
              <a:rPr lang="es-419" sz="1900" b="1" i="0" u="none" strike="noStrike" cap="none">
                <a:solidFill>
                  <a:srgbClr val="EAFF6A"/>
                </a:solidFill>
                <a:latin typeface="DM Sans"/>
                <a:ea typeface="DM Sans"/>
                <a:cs typeface="DM Sans"/>
                <a:sym typeface="DM Sans"/>
              </a:rPr>
              <a:t>10</a:t>
            </a:r>
            <a:r>
              <a:rPr lang="es-419" sz="1900" b="0" i="0" u="none" strike="noStrike" cap="none">
                <a:solidFill>
                  <a:schemeClr val="lt1"/>
                </a:solidFill>
                <a:latin typeface="DM Sans"/>
                <a:ea typeface="DM Sans"/>
                <a:cs typeface="DM Sans"/>
                <a:sym typeface="DM Sans"/>
              </a:rPr>
              <a:t>) / 2, este es el promedio tradicional donde todos los valores tienen un peso de 1. </a:t>
            </a:r>
            <a:endParaRPr sz="1900" b="0" i="0" u="none" strike="noStrike" cap="none">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chemeClr val="dk1"/>
              </a:buClr>
              <a:buSzPts val="1100"/>
              <a:buFont typeface="Arial"/>
              <a:buNone/>
            </a:pPr>
            <a:endParaRPr sz="1900" b="0" i="0" u="none" strike="noStrike" cap="none">
              <a:solidFill>
                <a:schemeClr val="lt1"/>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2100"/>
              <a:buFont typeface="Arial"/>
              <a:buNone/>
            </a:pPr>
            <a:r>
              <a:rPr lang="es-419" sz="1900" b="1" i="0" u="none" strike="noStrike" cap="none">
                <a:solidFill>
                  <a:schemeClr val="lt1"/>
                </a:solidFill>
                <a:latin typeface="DM Sans"/>
                <a:ea typeface="DM Sans"/>
                <a:cs typeface="DM Sans"/>
                <a:sym typeface="DM Sans"/>
              </a:rPr>
              <a:t>Promedio pesado entre 3 y 10 es:</a:t>
            </a:r>
            <a:r>
              <a:rPr lang="es-419" sz="1900" b="0" i="0" u="none" strike="noStrike" cap="none">
                <a:solidFill>
                  <a:schemeClr val="lt1"/>
                </a:solidFill>
                <a:latin typeface="DM Sans"/>
                <a:ea typeface="DM Sans"/>
                <a:cs typeface="DM Sans"/>
                <a:sym typeface="DM Sans"/>
              </a:rPr>
              <a:t>   (13.</a:t>
            </a:r>
            <a:r>
              <a:rPr lang="es-419" sz="1900" b="1" i="0" u="none" strike="noStrike" cap="none">
                <a:solidFill>
                  <a:srgbClr val="EAFF6A"/>
                </a:solidFill>
                <a:latin typeface="DM Sans"/>
                <a:ea typeface="DM Sans"/>
                <a:cs typeface="DM Sans"/>
                <a:sym typeface="DM Sans"/>
              </a:rPr>
              <a:t>3</a:t>
            </a:r>
            <a:r>
              <a:rPr lang="es-419" sz="1900" b="0" i="0" u="none" strike="noStrike" cap="none">
                <a:solidFill>
                  <a:schemeClr val="lt1"/>
                </a:solidFill>
                <a:latin typeface="DM Sans"/>
                <a:ea typeface="DM Sans"/>
                <a:cs typeface="DM Sans"/>
                <a:sym typeface="DM Sans"/>
              </a:rPr>
              <a:t> + 2.</a:t>
            </a:r>
            <a:r>
              <a:rPr lang="es-419" sz="1900" b="1" i="0" u="none" strike="noStrike" cap="none">
                <a:solidFill>
                  <a:srgbClr val="EAFF6A"/>
                </a:solidFill>
                <a:latin typeface="DM Sans"/>
                <a:ea typeface="DM Sans"/>
                <a:cs typeface="DM Sans"/>
                <a:sym typeface="DM Sans"/>
              </a:rPr>
              <a:t>10</a:t>
            </a:r>
            <a:r>
              <a:rPr lang="es-419" sz="1900" b="0" i="0" u="none" strike="noStrike" cap="none">
                <a:solidFill>
                  <a:schemeClr val="lt1"/>
                </a:solidFill>
                <a:latin typeface="DM Sans"/>
                <a:ea typeface="DM Sans"/>
                <a:cs typeface="DM Sans"/>
                <a:sym typeface="DM Sans"/>
              </a:rPr>
              <a:t>) / 15, a</a:t>
            </a:r>
            <a:r>
              <a:rPr lang="es-419" sz="1900">
                <a:solidFill>
                  <a:schemeClr val="lt1"/>
                </a:solidFill>
                <a:latin typeface="DM Sans"/>
                <a:ea typeface="DM Sans"/>
                <a:cs typeface="DM Sans"/>
                <a:sym typeface="DM Sans"/>
              </a:rPr>
              <a:t>quí</a:t>
            </a:r>
            <a:r>
              <a:rPr lang="es-419" sz="1900" b="0" i="0" u="none" strike="noStrike" cap="none">
                <a:solidFill>
                  <a:schemeClr val="lt1"/>
                </a:solidFill>
                <a:latin typeface="DM Sans"/>
                <a:ea typeface="DM Sans"/>
                <a:cs typeface="DM Sans"/>
                <a:sym typeface="DM Sans"/>
              </a:rPr>
              <a:t> vemos que el peso de 3 es 13, y el peso del 10 es 2, por lo que el 3 es más importante, se divide por la suma de los pesos. </a:t>
            </a:r>
            <a:endParaRPr sz="2300" b="0" i="0" u="none" strike="noStrike" cap="none">
              <a:solidFill>
                <a:schemeClr val="lt1"/>
              </a:solidFill>
              <a:latin typeface="DM Sans"/>
              <a:ea typeface="DM Sans"/>
              <a:cs typeface="DM Sans"/>
              <a:sym typeface="DM Sans"/>
            </a:endParaRPr>
          </a:p>
        </p:txBody>
      </p:sp>
      <p:grpSp>
        <p:nvGrpSpPr>
          <p:cNvPr id="256" name="Google Shape;256;p69"/>
          <p:cNvGrpSpPr/>
          <p:nvPr/>
        </p:nvGrpSpPr>
        <p:grpSpPr>
          <a:xfrm>
            <a:off x="457338" y="468286"/>
            <a:ext cx="431100" cy="431100"/>
            <a:chOff x="4616400" y="1950761"/>
            <a:chExt cx="431100" cy="431100"/>
          </a:xfrm>
        </p:grpSpPr>
        <p:sp>
          <p:nvSpPr>
            <p:cNvPr id="257" name="Google Shape;257;p69"/>
            <p:cNvSpPr/>
            <p:nvPr/>
          </p:nvSpPr>
          <p:spPr>
            <a:xfrm>
              <a:off x="4616400" y="1950761"/>
              <a:ext cx="431100" cy="431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8" name="Google Shape;258;p69"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259" name="Google Shape;259;p69"/>
          <p:cNvSpPr txBox="1"/>
          <p:nvPr/>
        </p:nvSpPr>
        <p:spPr>
          <a:xfrm>
            <a:off x="930550" y="468275"/>
            <a:ext cx="4844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a:solidFill>
                  <a:srgbClr val="FFFFFF"/>
                </a:solidFill>
                <a:latin typeface="DM Sans"/>
                <a:ea typeface="DM Sans"/>
                <a:cs typeface="DM Sans"/>
                <a:sym typeface="DM Sans"/>
              </a:rPr>
              <a:t>PARA RECORDAR</a:t>
            </a:r>
            <a:endParaRPr>
              <a:solidFill>
                <a:srgbClr val="FFFFFF"/>
              </a:solidFill>
              <a:latin typeface="DM Sans"/>
              <a:ea typeface="DM Sans"/>
              <a:cs typeface="DM Sans"/>
              <a:sym typeface="DM Sans"/>
            </a:endParaRPr>
          </a:p>
        </p:txBody>
      </p:sp>
      <p:sp>
        <p:nvSpPr>
          <p:cNvPr id="260" name="Google Shape;260;p69"/>
          <p:cNvSpPr txBox="1"/>
          <p:nvPr/>
        </p:nvSpPr>
        <p:spPr>
          <a:xfrm>
            <a:off x="645750" y="4372600"/>
            <a:ext cx="727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a:solidFill>
                  <a:schemeClr val="lt1"/>
                </a:solidFill>
                <a:latin typeface="DM Sans"/>
                <a:ea typeface="DM Sans"/>
                <a:cs typeface="DM Sans"/>
                <a:sym typeface="DM Sans"/>
              </a:rPr>
              <a:t>Este recordatorio te ayudará en la resolución de la actividad.</a:t>
            </a:r>
            <a:endParaRPr>
              <a:solidFill>
                <a:schemeClr val="lt1"/>
              </a:solidFill>
              <a:latin typeface="DM Sans"/>
              <a:ea typeface="DM Sans"/>
              <a:cs typeface="DM Sans"/>
              <a:sym typeface="DM Sans"/>
            </a:endParaRPr>
          </a:p>
        </p:txBody>
      </p:sp>
      <p:sp>
        <p:nvSpPr>
          <p:cNvPr id="261" name="Google Shape;261;p69"/>
          <p:cNvSpPr/>
          <p:nvPr/>
        </p:nvSpPr>
        <p:spPr>
          <a:xfrm>
            <a:off x="581325" y="4359975"/>
            <a:ext cx="5244600" cy="429600"/>
          </a:xfrm>
          <a:prstGeom prst="rect">
            <a:avLst/>
          </a:prstGeom>
          <a:noFill/>
          <a:ln w="952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70"/>
          <p:cNvSpPr txBox="1"/>
          <p:nvPr/>
        </p:nvSpPr>
        <p:spPr>
          <a:xfrm>
            <a:off x="501450" y="1081750"/>
            <a:ext cx="7310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Mi primer programa en Python</a:t>
            </a:r>
            <a:endParaRPr sz="4000" b="1">
              <a:solidFill>
                <a:schemeClr val="dk1"/>
              </a:solidFill>
              <a:latin typeface="DM Sans"/>
              <a:ea typeface="DM Sans"/>
              <a:cs typeface="DM Sans"/>
              <a:sym typeface="DM Sans"/>
            </a:endParaRPr>
          </a:p>
        </p:txBody>
      </p:sp>
      <p:pic>
        <p:nvPicPr>
          <p:cNvPr id="267" name="Google Shape;267;p70"/>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268" name="Google Shape;268;p70"/>
          <p:cNvGrpSpPr/>
          <p:nvPr/>
        </p:nvGrpSpPr>
        <p:grpSpPr>
          <a:xfrm>
            <a:off x="7985187" y="266059"/>
            <a:ext cx="660429" cy="660429"/>
            <a:chOff x="5323100" y="2467173"/>
            <a:chExt cx="738900" cy="738900"/>
          </a:xfrm>
        </p:grpSpPr>
        <p:sp>
          <p:nvSpPr>
            <p:cNvPr id="269" name="Google Shape;269;p70"/>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270" name="Google Shape;270;p70"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271" name="Google Shape;271;p70"/>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72" name="Google Shape;272;p70"/>
          <p:cNvSpPr/>
          <p:nvPr/>
        </p:nvSpPr>
        <p:spPr>
          <a:xfrm>
            <a:off x="580075" y="5030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sp>
        <p:nvSpPr>
          <p:cNvPr id="273" name="Google Shape;273;p70"/>
          <p:cNvSpPr txBox="1"/>
          <p:nvPr/>
        </p:nvSpPr>
        <p:spPr>
          <a:xfrm>
            <a:off x="580075" y="2374750"/>
            <a:ext cx="8086200" cy="2322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419" sz="1350" b="1">
                <a:solidFill>
                  <a:schemeClr val="dk1"/>
                </a:solidFill>
                <a:latin typeface="DM Sans"/>
                <a:ea typeface="DM Sans"/>
                <a:cs typeface="DM Sans"/>
                <a:sym typeface="DM Sans"/>
              </a:rPr>
              <a:t>Consigna</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Trabajas en Coderhouse y te piden crear un programa que calcule la nota final de estudiantes del curso de Python. La nota final se calcula basándonos en tres notas previas de las cuales, cada una corresponde un porcentaje distinto de la nota final. Los porcentajes se detallan a continuación:  </a:t>
            </a:r>
            <a:endParaRPr sz="1350">
              <a:solidFill>
                <a:schemeClr val="dk1"/>
              </a:solidFill>
              <a:latin typeface="DM Sans"/>
              <a:ea typeface="DM Sans"/>
              <a:cs typeface="DM Sans"/>
              <a:sym typeface="DM Sans"/>
            </a:endParaRPr>
          </a:p>
          <a:p>
            <a:pPr marL="0" lvl="0" indent="0" algn="l" rtl="0">
              <a:spcBef>
                <a:spcPts val="800"/>
              </a:spcBef>
              <a:spcAft>
                <a:spcPts val="0"/>
              </a:spcAft>
              <a:buNone/>
            </a:pPr>
            <a:r>
              <a:rPr lang="es-419" sz="1350">
                <a:solidFill>
                  <a:schemeClr val="dk1"/>
                </a:solidFill>
                <a:latin typeface="DM Sans"/>
                <a:ea typeface="DM Sans"/>
                <a:cs typeface="DM Sans"/>
                <a:sym typeface="DM Sans"/>
              </a:rPr>
              <a:t>Los porcentajes asociados que debemos considerar de cada nota se detallan a continuación: </a:t>
            </a:r>
            <a:endParaRPr sz="1350">
              <a:solidFill>
                <a:schemeClr val="dk1"/>
              </a:solidFill>
              <a:latin typeface="DM Sans"/>
              <a:ea typeface="DM Sans"/>
              <a:cs typeface="DM Sans"/>
              <a:sym typeface="DM Sans"/>
            </a:endParaRPr>
          </a:p>
          <a:p>
            <a:pPr marL="457200" lvl="0" indent="-314325" algn="l" rtl="0">
              <a:spcBef>
                <a:spcPts val="80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nota_1  cuenta como el 20% de la nota final</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nota_2 cuenta como el 30% de la nota final</a:t>
            </a:r>
            <a:endParaRPr sz="1350">
              <a:solidFill>
                <a:schemeClr val="dk1"/>
              </a:solidFill>
              <a:latin typeface="DM Sans"/>
              <a:ea typeface="DM Sans"/>
              <a:cs typeface="DM Sans"/>
              <a:sym typeface="DM Sans"/>
            </a:endParaRPr>
          </a:p>
          <a:p>
            <a:pPr marL="4572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nota_3 cuenta como el 50% de la nota final</a:t>
            </a:r>
            <a:endParaRPr sz="1350" u="sng">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71"/>
          <p:cNvSpPr txBox="1"/>
          <p:nvPr/>
        </p:nvSpPr>
        <p:spPr>
          <a:xfrm>
            <a:off x="501450" y="1081750"/>
            <a:ext cx="7310100" cy="129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Mi primer programa en Python</a:t>
            </a:r>
            <a:endParaRPr sz="4000" b="1">
              <a:solidFill>
                <a:schemeClr val="dk1"/>
              </a:solidFill>
              <a:latin typeface="DM Sans"/>
              <a:ea typeface="DM Sans"/>
              <a:cs typeface="DM Sans"/>
              <a:sym typeface="DM Sans"/>
            </a:endParaRPr>
          </a:p>
        </p:txBody>
      </p:sp>
      <p:pic>
        <p:nvPicPr>
          <p:cNvPr id="279" name="Google Shape;279;p71"/>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280" name="Google Shape;280;p71"/>
          <p:cNvGrpSpPr/>
          <p:nvPr/>
        </p:nvGrpSpPr>
        <p:grpSpPr>
          <a:xfrm>
            <a:off x="7985187" y="266059"/>
            <a:ext cx="660429" cy="660429"/>
            <a:chOff x="5323100" y="2467173"/>
            <a:chExt cx="738900" cy="738900"/>
          </a:xfrm>
        </p:grpSpPr>
        <p:sp>
          <p:nvSpPr>
            <p:cNvPr id="281" name="Google Shape;281;p71"/>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282" name="Google Shape;282;p71"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283" name="Google Shape;283;p71"/>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284" name="Google Shape;284;p71"/>
          <p:cNvSpPr/>
          <p:nvPr/>
        </p:nvSpPr>
        <p:spPr>
          <a:xfrm>
            <a:off x="580075" y="5030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1</a:t>
            </a:r>
            <a:endParaRPr sz="1500">
              <a:latin typeface="DM Sans Medium"/>
              <a:ea typeface="DM Sans Medium"/>
              <a:cs typeface="DM Sans Medium"/>
              <a:sym typeface="DM Sans Medium"/>
            </a:endParaRPr>
          </a:p>
        </p:txBody>
      </p:sp>
      <p:sp>
        <p:nvSpPr>
          <p:cNvPr id="285" name="Google Shape;285;p71"/>
          <p:cNvSpPr txBox="1"/>
          <p:nvPr/>
        </p:nvSpPr>
        <p:spPr>
          <a:xfrm>
            <a:off x="580075" y="2560850"/>
            <a:ext cx="8188200" cy="1388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419" sz="1350" b="1">
                <a:solidFill>
                  <a:schemeClr val="dk1"/>
                </a:solidFill>
                <a:latin typeface="DM Sans"/>
                <a:ea typeface="DM Sans"/>
                <a:cs typeface="DM Sans"/>
                <a:sym typeface="DM Sans"/>
              </a:rPr>
              <a:t>Aspectos a incluir</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Tener en cuenta los temas vistos en la clase 1: números, print, input, variables, operaciones matemáticas, cadena de texto. </a:t>
            </a:r>
            <a:endParaRPr sz="1350">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Los datos deben guardarse en variables y deben ser dinámicos por medio de input.</a:t>
            </a:r>
            <a:endParaRPr sz="1350">
              <a:solidFill>
                <a:schemeClr val="dk1"/>
              </a:solidFill>
              <a:latin typeface="DM Sans"/>
              <a:ea typeface="DM Sans"/>
              <a:cs typeface="DM Sans"/>
              <a:sym typeface="DM Sans"/>
            </a:endParaRPr>
          </a:p>
          <a:p>
            <a:pPr marL="0" lvl="0" indent="0" algn="l" rtl="0">
              <a:spcBef>
                <a:spcPts val="800"/>
              </a:spcBef>
              <a:spcAft>
                <a:spcPts val="0"/>
              </a:spcAft>
              <a:buNone/>
            </a:pPr>
            <a:endParaRPr sz="1350" u="sng">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72"/>
          <p:cNvSpPr txBox="1"/>
          <p:nvPr/>
        </p:nvSpPr>
        <p:spPr>
          <a:xfrm>
            <a:off x="1461300" y="2496163"/>
            <a:ext cx="62214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4000"/>
              <a:buFont typeface="Arial"/>
              <a:buNone/>
            </a:pPr>
            <a:r>
              <a:rPr lang="es-419" sz="4000" b="1">
                <a:solidFill>
                  <a:srgbClr val="EAFF6A"/>
                </a:solidFill>
                <a:latin typeface="DM Sans"/>
                <a:ea typeface="DM Sans"/>
                <a:cs typeface="DM Sans"/>
                <a:sym typeface="DM Sans"/>
              </a:rPr>
              <a:t>Listas y tuplas</a:t>
            </a:r>
            <a:endParaRPr sz="4000" b="1" i="0" u="none" strike="noStrike" cap="none">
              <a:solidFill>
                <a:srgbClr val="EAFF6A"/>
              </a:solidFill>
              <a:latin typeface="DM Sans"/>
              <a:ea typeface="DM Sans"/>
              <a:cs typeface="DM Sans"/>
              <a:sym typeface="DM Sans"/>
            </a:endParaRPr>
          </a:p>
        </p:txBody>
      </p:sp>
      <p:sp>
        <p:nvSpPr>
          <p:cNvPr id="291" name="Google Shape;291;p72"/>
          <p:cNvSpPr txBox="1"/>
          <p:nvPr/>
        </p:nvSpPr>
        <p:spPr>
          <a:xfrm>
            <a:off x="1461300" y="1908438"/>
            <a:ext cx="62214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419" sz="1800" b="1" i="0" u="none" strike="noStrike" cap="none">
                <a:solidFill>
                  <a:schemeClr val="lt1"/>
                </a:solidFill>
                <a:latin typeface="DM Sans"/>
                <a:ea typeface="DM Sans"/>
                <a:cs typeface="DM Sans"/>
                <a:sym typeface="DM Sans"/>
              </a:rPr>
              <a:t>Clase 0</a:t>
            </a:r>
            <a:r>
              <a:rPr lang="es-419" sz="1800" b="1">
                <a:solidFill>
                  <a:schemeClr val="lt1"/>
                </a:solidFill>
                <a:latin typeface="DM Sans"/>
                <a:ea typeface="DM Sans"/>
                <a:cs typeface="DM Sans"/>
                <a:sym typeface="DM Sans"/>
              </a:rPr>
              <a:t>2</a:t>
            </a:r>
            <a:r>
              <a:rPr lang="es-419" sz="1800" b="1" i="0" u="none" strike="noStrike" cap="none">
                <a:solidFill>
                  <a:schemeClr val="lt1"/>
                </a:solidFill>
                <a:latin typeface="DM Sans"/>
                <a:ea typeface="DM Sans"/>
                <a:cs typeface="DM Sans"/>
                <a:sym typeface="DM Sans"/>
              </a:rPr>
              <a:t>.</a:t>
            </a:r>
            <a:r>
              <a:rPr lang="es-419" sz="1800" b="0" i="0" u="none" strike="noStrike" cap="none">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PYTHON</a:t>
            </a:r>
            <a:endParaRPr sz="1600" b="0" i="0" u="none" strike="noStrike" cap="none">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73"/>
          <p:cNvSpPr txBox="1"/>
          <p:nvPr/>
        </p:nvSpPr>
        <p:spPr>
          <a:xfrm>
            <a:off x="501450" y="10817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¡Prácticas iniciales!</a:t>
            </a:r>
            <a:endParaRPr sz="4000" b="1">
              <a:solidFill>
                <a:schemeClr val="dk1"/>
              </a:solidFill>
              <a:latin typeface="DM Sans"/>
              <a:ea typeface="DM Sans"/>
              <a:cs typeface="DM Sans"/>
              <a:sym typeface="DM Sans"/>
            </a:endParaRPr>
          </a:p>
        </p:txBody>
      </p:sp>
      <p:pic>
        <p:nvPicPr>
          <p:cNvPr id="297" name="Google Shape;297;p73"/>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298" name="Google Shape;298;p73"/>
          <p:cNvGrpSpPr/>
          <p:nvPr/>
        </p:nvGrpSpPr>
        <p:grpSpPr>
          <a:xfrm>
            <a:off x="7985187" y="266059"/>
            <a:ext cx="660429" cy="660429"/>
            <a:chOff x="5323100" y="2467173"/>
            <a:chExt cx="738900" cy="738900"/>
          </a:xfrm>
        </p:grpSpPr>
        <p:sp>
          <p:nvSpPr>
            <p:cNvPr id="299" name="Google Shape;299;p73"/>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300" name="Google Shape;300;p73"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01" name="Google Shape;301;p73"/>
          <p:cNvSpPr txBox="1"/>
          <p:nvPr/>
        </p:nvSpPr>
        <p:spPr>
          <a:xfrm>
            <a:off x="930550" y="4682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02" name="Google Shape;302;p73"/>
          <p:cNvSpPr/>
          <p:nvPr/>
        </p:nvSpPr>
        <p:spPr>
          <a:xfrm>
            <a:off x="580075" y="5030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03" name="Google Shape;303;p73"/>
          <p:cNvSpPr txBox="1"/>
          <p:nvPr/>
        </p:nvSpPr>
        <p:spPr>
          <a:xfrm>
            <a:off x="457725" y="2158800"/>
            <a:ext cx="8086200" cy="1761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419" sz="1350" b="1">
                <a:solidFill>
                  <a:schemeClr val="dk1"/>
                </a:solidFill>
                <a:latin typeface="DM Sans"/>
                <a:ea typeface="DM Sans"/>
                <a:cs typeface="DM Sans"/>
                <a:sym typeface="DM Sans"/>
              </a:rPr>
              <a:t>Consigna</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lnSpc>
                <a:spcPct val="100000"/>
              </a:lnSpc>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Realiza los ejercicios 1, 2, 3, 4, y 5.</a:t>
            </a:r>
            <a:endParaRPr sz="1350">
              <a:solidFill>
                <a:schemeClr val="dk1"/>
              </a:solidFill>
              <a:latin typeface="DM Sans"/>
              <a:ea typeface="DM Sans"/>
              <a:cs typeface="DM Sans"/>
              <a:sym typeface="DM Sans"/>
            </a:endParaRPr>
          </a:p>
          <a:p>
            <a:pPr marL="457200" lvl="0" indent="0" algn="l" rtl="0">
              <a:lnSpc>
                <a:spcPct val="100000"/>
              </a:lnSpc>
              <a:spcBef>
                <a:spcPts val="800"/>
              </a:spcBef>
              <a:spcAft>
                <a:spcPts val="0"/>
              </a:spcAft>
              <a:buNone/>
            </a:pPr>
            <a:endParaRPr sz="1350">
              <a:solidFill>
                <a:schemeClr val="dk1"/>
              </a:solidFill>
              <a:latin typeface="DM Sans"/>
              <a:ea typeface="DM Sans"/>
              <a:cs typeface="DM Sans"/>
              <a:sym typeface="DM Sans"/>
            </a:endParaRPr>
          </a:p>
          <a:p>
            <a:pPr marL="0" lvl="0" indent="0" algn="l" rtl="0">
              <a:spcBef>
                <a:spcPts val="800"/>
              </a:spcBef>
              <a:spcAft>
                <a:spcPts val="0"/>
              </a:spcAft>
              <a:buNone/>
            </a:pPr>
            <a:r>
              <a:rPr lang="es-419" sz="1350" b="1">
                <a:solidFill>
                  <a:schemeClr val="dk1"/>
                </a:solidFill>
                <a:latin typeface="DM Sans"/>
                <a:ea typeface="DM Sans"/>
                <a:cs typeface="DM Sans"/>
                <a:sym typeface="DM Sans"/>
              </a:rPr>
              <a:t>Formato</a:t>
            </a:r>
            <a:endParaRPr sz="1350" b="1">
              <a:solidFill>
                <a:schemeClr val="dk1"/>
              </a:solidFill>
              <a:latin typeface="DM Sans"/>
              <a:ea typeface="DM Sans"/>
              <a:cs typeface="DM Sans"/>
              <a:sym typeface="DM Sans"/>
            </a:endParaRPr>
          </a:p>
          <a:p>
            <a:pPr marL="0" lvl="0" indent="0" algn="l" rtl="0">
              <a:lnSpc>
                <a:spcPct val="30000"/>
              </a:lnSpc>
              <a:spcBef>
                <a:spcPts val="0"/>
              </a:spcBef>
              <a:spcAft>
                <a:spcPts val="0"/>
              </a:spcAft>
              <a:buNone/>
            </a:pPr>
            <a:endParaRPr sz="1350" b="1">
              <a:solidFill>
                <a:schemeClr val="dk1"/>
              </a:solidFill>
              <a:latin typeface="DM Sans"/>
              <a:ea typeface="DM Sans"/>
              <a:cs typeface="DM Sans"/>
              <a:sym typeface="DM Sans"/>
            </a:endParaRPr>
          </a:p>
          <a:p>
            <a:pPr marL="457200" lvl="0" indent="-314325" algn="l" rtl="0">
              <a:spcBef>
                <a:spcPts val="0"/>
              </a:spcBef>
              <a:spcAft>
                <a:spcPts val="0"/>
              </a:spcAft>
              <a:buClr>
                <a:schemeClr val="dk1"/>
              </a:buClr>
              <a:buSzPts val="1350"/>
              <a:buFont typeface="DM Sans"/>
              <a:buChar char="✓"/>
            </a:pPr>
            <a:r>
              <a:rPr lang="es-419" sz="1350">
                <a:solidFill>
                  <a:schemeClr val="dk1"/>
                </a:solidFill>
                <a:latin typeface="DM Sans"/>
                <a:ea typeface="DM Sans"/>
                <a:cs typeface="DM Sans"/>
                <a:sym typeface="DM Sans"/>
              </a:rPr>
              <a:t>Puedes completar estas consignas en un Google Docs, un link a su Colabs o descargando la Guía para poder editarla. </a:t>
            </a:r>
            <a:endParaRPr sz="1350" u="sng">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74"/>
          <p:cNvSpPr txBox="1"/>
          <p:nvPr/>
        </p:nvSpPr>
        <p:spPr>
          <a:xfrm>
            <a:off x="501450" y="776950"/>
            <a:ext cx="73101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¡Prácticas iniciales!</a:t>
            </a:r>
            <a:endParaRPr sz="4000" b="1">
              <a:solidFill>
                <a:schemeClr val="dk1"/>
              </a:solidFill>
              <a:latin typeface="DM Sans"/>
              <a:ea typeface="DM Sans"/>
              <a:cs typeface="DM Sans"/>
              <a:sym typeface="DM Sans"/>
            </a:endParaRPr>
          </a:p>
        </p:txBody>
      </p:sp>
      <p:pic>
        <p:nvPicPr>
          <p:cNvPr id="309" name="Google Shape;309;p74"/>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310" name="Google Shape;310;p74"/>
          <p:cNvGrpSpPr/>
          <p:nvPr/>
        </p:nvGrpSpPr>
        <p:grpSpPr>
          <a:xfrm>
            <a:off x="7985187" y="266059"/>
            <a:ext cx="660429" cy="660429"/>
            <a:chOff x="5323100" y="2467173"/>
            <a:chExt cx="738900" cy="738900"/>
          </a:xfrm>
        </p:grpSpPr>
        <p:sp>
          <p:nvSpPr>
            <p:cNvPr id="311" name="Google Shape;311;p74"/>
            <p:cNvSpPr/>
            <p:nvPr/>
          </p:nvSpPr>
          <p:spPr>
            <a:xfrm>
              <a:off x="5323100" y="2467173"/>
              <a:ext cx="738900" cy="738900"/>
            </a:xfrm>
            <a:prstGeom prst="ellipse">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pic>
          <p:nvPicPr>
            <p:cNvPr id="312" name="Google Shape;312;p7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13" name="Google Shape;313;p74"/>
          <p:cNvSpPr txBox="1"/>
          <p:nvPr/>
        </p:nvSpPr>
        <p:spPr>
          <a:xfrm>
            <a:off x="930550" y="315875"/>
            <a:ext cx="246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DM Sans"/>
              <a:ea typeface="DM Sans"/>
              <a:cs typeface="DM Sans"/>
              <a:sym typeface="DM Sans"/>
            </a:endParaRPr>
          </a:p>
        </p:txBody>
      </p:sp>
      <p:sp>
        <p:nvSpPr>
          <p:cNvPr id="314" name="Google Shape;314;p74"/>
          <p:cNvSpPr/>
          <p:nvPr/>
        </p:nvSpPr>
        <p:spPr>
          <a:xfrm>
            <a:off x="580075" y="350675"/>
            <a:ext cx="2175300" cy="365400"/>
          </a:xfrm>
          <a:prstGeom prst="roundRect">
            <a:avLst>
              <a:gd name="adj" fmla="val 16667"/>
            </a:avLst>
          </a:prstGeom>
          <a:solidFill>
            <a:srgbClr val="EAFF6A"/>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s-419" sz="1500">
                <a:latin typeface="DM Sans Medium"/>
                <a:ea typeface="DM Sans Medium"/>
                <a:cs typeface="DM Sans Medium"/>
                <a:sym typeface="DM Sans Medium"/>
              </a:rPr>
              <a:t>Ejercicio</a:t>
            </a:r>
            <a:r>
              <a:rPr lang="es-419" sz="1500">
                <a:solidFill>
                  <a:srgbClr val="000000"/>
                </a:solidFill>
                <a:latin typeface="DM Sans Medium"/>
                <a:ea typeface="DM Sans Medium"/>
                <a:cs typeface="DM Sans Medium"/>
                <a:sym typeface="DM Sans Medium"/>
              </a:rPr>
              <a:t> Nº </a:t>
            </a:r>
            <a:r>
              <a:rPr lang="es-419" sz="1500">
                <a:latin typeface="DM Sans Medium"/>
                <a:ea typeface="DM Sans Medium"/>
                <a:cs typeface="DM Sans Medium"/>
                <a:sym typeface="DM Sans Medium"/>
              </a:rPr>
              <a:t>2</a:t>
            </a:r>
            <a:endParaRPr sz="1500">
              <a:latin typeface="DM Sans Medium"/>
              <a:ea typeface="DM Sans Medium"/>
              <a:cs typeface="DM Sans Medium"/>
              <a:sym typeface="DM Sans Medium"/>
            </a:endParaRPr>
          </a:p>
        </p:txBody>
      </p:sp>
      <p:sp>
        <p:nvSpPr>
          <p:cNvPr id="315" name="Google Shape;315;p74"/>
          <p:cNvSpPr txBox="1"/>
          <p:nvPr/>
        </p:nvSpPr>
        <p:spPr>
          <a:xfrm>
            <a:off x="457350" y="1527175"/>
            <a:ext cx="8086200" cy="392400"/>
          </a:xfrm>
          <a:prstGeom prst="rect">
            <a:avLst/>
          </a:prstGeom>
          <a:noFill/>
          <a:ln>
            <a:noFill/>
          </a:ln>
        </p:spPr>
        <p:txBody>
          <a:bodyPr spcFirstLastPara="1" wrap="square" lIns="91425" tIns="91425" rIns="91425" bIns="91425" anchor="t" anchorCtr="0">
            <a:spAutoFit/>
          </a:bodyPr>
          <a:lstStyle/>
          <a:p>
            <a:pPr marL="457200" lvl="0" indent="-314325" algn="l" rtl="0">
              <a:lnSpc>
                <a:spcPct val="100000"/>
              </a:lnSpc>
              <a:spcBef>
                <a:spcPts val="0"/>
              </a:spcBef>
              <a:spcAft>
                <a:spcPts val="0"/>
              </a:spcAft>
              <a:buClr>
                <a:schemeClr val="dk1"/>
              </a:buClr>
              <a:buSzPts val="1350"/>
              <a:buFont typeface="DM Sans"/>
              <a:buAutoNum type="arabicParenR"/>
            </a:pPr>
            <a:r>
              <a:rPr lang="es-419" sz="1350">
                <a:solidFill>
                  <a:schemeClr val="dk1"/>
                </a:solidFill>
                <a:latin typeface="DM Sans"/>
                <a:ea typeface="DM Sans"/>
                <a:cs typeface="DM Sans"/>
                <a:sym typeface="DM Sans"/>
              </a:rPr>
              <a:t>Identifica el tipo de dato (int, float, string, list o touple) de los siguientes valores literales.</a:t>
            </a:r>
            <a:endParaRPr sz="1350" u="sng">
              <a:solidFill>
                <a:schemeClr val="dk1"/>
              </a:solidFill>
              <a:latin typeface="DM Sans"/>
              <a:ea typeface="DM Sans"/>
              <a:cs typeface="DM Sans"/>
              <a:sym typeface="DM Sans"/>
            </a:endParaRPr>
          </a:p>
        </p:txBody>
      </p:sp>
      <p:graphicFrame>
        <p:nvGraphicFramePr>
          <p:cNvPr id="316" name="Google Shape;316;p74"/>
          <p:cNvGraphicFramePr/>
          <p:nvPr>
            <p:extLst>
              <p:ext uri="{D42A27DB-BD31-4B8C-83A1-F6EECF244321}">
                <p14:modId xmlns:p14="http://schemas.microsoft.com/office/powerpoint/2010/main" val="909826646"/>
              </p:ext>
            </p:extLst>
          </p:nvPr>
        </p:nvGraphicFramePr>
        <p:xfrm>
          <a:off x="1371600" y="1975875"/>
          <a:ext cx="5954650" cy="2852928"/>
        </p:xfrm>
        <a:graphic>
          <a:graphicData uri="http://schemas.openxmlformats.org/drawingml/2006/table">
            <a:tbl>
              <a:tblPr>
                <a:noFill/>
                <a:tableStyleId>{4D00611C-82E5-470B-ACA0-BEECB62CA361}</a:tableStyleId>
              </a:tblPr>
              <a:tblGrid>
                <a:gridCol w="2977325"/>
                <a:gridCol w="2977325"/>
              </a:tblGrid>
              <a:tr h="274875">
                <a:tc>
                  <a:txBody>
                    <a:bodyPr/>
                    <a:lstStyle/>
                    <a:p>
                      <a:pPr marL="0" lvl="0" indent="0" algn="l" rtl="0">
                        <a:spcBef>
                          <a:spcPts val="0"/>
                        </a:spcBef>
                        <a:spcAft>
                          <a:spcPts val="0"/>
                        </a:spcAft>
                        <a:buNone/>
                      </a:pPr>
                      <a:r>
                        <a:rPr lang="es-419" sz="1100" b="1" dirty="0">
                          <a:solidFill>
                            <a:srgbClr val="393B43"/>
                          </a:solidFill>
                          <a:latin typeface="DM Sans"/>
                          <a:ea typeface="DM Sans"/>
                          <a:cs typeface="DM Sans"/>
                          <a:sym typeface="DM Sans"/>
                        </a:rPr>
                        <a:t>Dato</a:t>
                      </a:r>
                      <a:endParaRPr sz="1100" b="1" dirty="0">
                        <a:solidFill>
                          <a:srgbClr val="393B43"/>
                        </a:solidFill>
                        <a:latin typeface="DM Sans"/>
                        <a:ea typeface="DM Sans"/>
                        <a:cs typeface="DM Sans"/>
                        <a:sym typeface="DM Sans"/>
                      </a:endParaRPr>
                    </a:p>
                  </a:txBody>
                  <a:tcPr marL="63500" marR="63500" marT="63500" marB="63500">
                    <a:solidFill>
                      <a:srgbClr val="EAFF6A"/>
                    </a:solidFill>
                  </a:tcPr>
                </a:tc>
                <a:tc>
                  <a:txBody>
                    <a:bodyPr/>
                    <a:lstStyle/>
                    <a:p>
                      <a:pPr marL="0" lvl="0" indent="0" algn="l" rtl="0">
                        <a:spcBef>
                          <a:spcPts val="0"/>
                        </a:spcBef>
                        <a:spcAft>
                          <a:spcPts val="0"/>
                        </a:spcAft>
                        <a:buNone/>
                      </a:pPr>
                      <a:r>
                        <a:rPr lang="es-419" sz="1100" b="1">
                          <a:solidFill>
                            <a:srgbClr val="393B43"/>
                          </a:solidFill>
                          <a:latin typeface="DM Sans"/>
                          <a:ea typeface="DM Sans"/>
                          <a:cs typeface="DM Sans"/>
                          <a:sym typeface="DM Sans"/>
                        </a:rPr>
                        <a:t>Tipo de datos</a:t>
                      </a:r>
                      <a:endParaRPr sz="1100" b="1">
                        <a:solidFill>
                          <a:srgbClr val="393B43"/>
                        </a:solidFill>
                        <a:latin typeface="DM Sans"/>
                        <a:ea typeface="DM Sans"/>
                        <a:cs typeface="DM Sans"/>
                        <a:sym typeface="DM Sans"/>
                      </a:endParaRPr>
                    </a:p>
                  </a:txBody>
                  <a:tcPr marL="63500" marR="63500" marT="63500" marB="63500">
                    <a:solidFill>
                      <a:srgbClr val="EAFF6A"/>
                    </a:solidFill>
                  </a:tcPr>
                </a:tc>
              </a:tr>
              <a:tr h="292400">
                <a:tc>
                  <a:txBody>
                    <a:bodyPr/>
                    <a:lstStyle/>
                    <a:p>
                      <a:pPr marL="0" lvl="0" indent="0" algn="l" rtl="0">
                        <a:lnSpc>
                          <a:spcPct val="115000"/>
                        </a:lnSpc>
                        <a:spcBef>
                          <a:spcPts val="0"/>
                        </a:spcBef>
                        <a:spcAft>
                          <a:spcPts val="0"/>
                        </a:spcAft>
                        <a:buNone/>
                      </a:pPr>
                      <a:r>
                        <a:rPr lang="es-419" sz="1100">
                          <a:latin typeface="DM Sans"/>
                          <a:ea typeface="DM Sans"/>
                          <a:cs typeface="DM Sans"/>
                          <a:sym typeface="DM Sans"/>
                        </a:rPr>
                        <a:t>"Hola Mundo" </a:t>
                      </a:r>
                      <a:endParaRPr sz="110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smtClean="0">
                          <a:latin typeface="DM Sans"/>
                          <a:ea typeface="DM Sans"/>
                          <a:cs typeface="DM Sans"/>
                          <a:sym typeface="DM Sans"/>
                        </a:rPr>
                        <a:t>string</a:t>
                      </a:r>
                      <a:endParaRPr sz="1100" dirty="0">
                        <a:latin typeface="DM Sans"/>
                        <a:ea typeface="DM Sans"/>
                        <a:cs typeface="DM Sans"/>
                        <a:sym typeface="DM Sans"/>
                      </a:endParaRPr>
                    </a:p>
                  </a:txBody>
                  <a:tcPr marL="63500" marR="63500" marT="63500" marB="63500"/>
                </a:tc>
              </a:tr>
              <a:tr h="292400">
                <a:tc>
                  <a:txBody>
                    <a:bodyPr/>
                    <a:lstStyle/>
                    <a:p>
                      <a:pPr marL="0" lvl="0" indent="0" algn="l" rtl="0">
                        <a:lnSpc>
                          <a:spcPct val="115000"/>
                        </a:lnSpc>
                        <a:spcBef>
                          <a:spcPts val="0"/>
                        </a:spcBef>
                        <a:spcAft>
                          <a:spcPts val="0"/>
                        </a:spcAft>
                        <a:buNone/>
                      </a:pPr>
                      <a:r>
                        <a:rPr lang="es-419" sz="1100">
                          <a:latin typeface="DM Sans"/>
                          <a:ea typeface="DM Sans"/>
                          <a:cs typeface="DM Sans"/>
                          <a:sym typeface="DM Sans"/>
                        </a:rPr>
                        <a:t>[1, 10, 100]</a:t>
                      </a:r>
                      <a:endParaRPr sz="110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smtClean="0">
                          <a:latin typeface="DM Sans"/>
                          <a:ea typeface="DM Sans"/>
                          <a:cs typeface="DM Sans"/>
                          <a:sym typeface="DM Sans"/>
                        </a:rPr>
                        <a:t>list</a:t>
                      </a:r>
                      <a:endParaRPr sz="1100" dirty="0">
                        <a:latin typeface="DM Sans"/>
                        <a:ea typeface="DM Sans"/>
                        <a:cs typeface="DM Sans"/>
                        <a:sym typeface="DM Sans"/>
                      </a:endParaRPr>
                    </a:p>
                  </a:txBody>
                  <a:tcPr marL="63500" marR="63500" marT="63500" marB="63500"/>
                </a:tc>
              </a:tr>
              <a:tr h="292400">
                <a:tc>
                  <a:txBody>
                    <a:bodyPr/>
                    <a:lstStyle/>
                    <a:p>
                      <a:pPr marL="0" lvl="0" indent="0" algn="l" rtl="0">
                        <a:lnSpc>
                          <a:spcPct val="115000"/>
                        </a:lnSpc>
                        <a:spcBef>
                          <a:spcPts val="0"/>
                        </a:spcBef>
                        <a:spcAft>
                          <a:spcPts val="0"/>
                        </a:spcAft>
                        <a:buNone/>
                      </a:pPr>
                      <a:r>
                        <a:rPr lang="es-419" sz="1100">
                          <a:latin typeface="DM Sans"/>
                          <a:ea typeface="DM Sans"/>
                          <a:cs typeface="DM Sans"/>
                          <a:sym typeface="DM Sans"/>
                        </a:rPr>
                        <a:t>-25</a:t>
                      </a:r>
                      <a:endParaRPr sz="110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err="1" smtClean="0">
                          <a:latin typeface="DM Sans"/>
                          <a:ea typeface="DM Sans"/>
                          <a:cs typeface="DM Sans"/>
                          <a:sym typeface="DM Sans"/>
                        </a:rPr>
                        <a:t>int</a:t>
                      </a:r>
                      <a:endParaRPr sz="1100" dirty="0">
                        <a:latin typeface="DM Sans"/>
                        <a:ea typeface="DM Sans"/>
                        <a:cs typeface="DM Sans"/>
                        <a:sym typeface="DM Sans"/>
                      </a:endParaRPr>
                    </a:p>
                  </a:txBody>
                  <a:tcPr marL="63500" marR="63500" marT="63500" marB="63500"/>
                </a:tc>
              </a:tr>
              <a:tr h="292400">
                <a:tc>
                  <a:txBody>
                    <a:bodyPr/>
                    <a:lstStyle/>
                    <a:p>
                      <a:pPr marL="0" lvl="0" indent="0" algn="l" rtl="0">
                        <a:lnSpc>
                          <a:spcPct val="115000"/>
                        </a:lnSpc>
                        <a:spcBef>
                          <a:spcPts val="0"/>
                        </a:spcBef>
                        <a:spcAft>
                          <a:spcPts val="0"/>
                        </a:spcAft>
                        <a:buNone/>
                      </a:pPr>
                      <a:r>
                        <a:rPr lang="es-419" sz="1100">
                          <a:latin typeface="DM Sans"/>
                          <a:ea typeface="DM Sans"/>
                          <a:cs typeface="DM Sans"/>
                          <a:sym typeface="DM Sans"/>
                        </a:rPr>
                        <a:t>(8, 100, -12)</a:t>
                      </a:r>
                      <a:endParaRPr sz="110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err="1" smtClean="0">
                          <a:latin typeface="DM Sans"/>
                          <a:ea typeface="DM Sans"/>
                          <a:cs typeface="DM Sans"/>
                          <a:sym typeface="DM Sans"/>
                        </a:rPr>
                        <a:t>touple</a:t>
                      </a:r>
                      <a:endParaRPr sz="1100" dirty="0">
                        <a:latin typeface="DM Sans"/>
                        <a:ea typeface="DM Sans"/>
                        <a:cs typeface="DM Sans"/>
                        <a:sym typeface="DM Sans"/>
                      </a:endParaRPr>
                    </a:p>
                  </a:txBody>
                  <a:tcPr marL="63500" marR="63500" marT="63500" marB="63500"/>
                </a:tc>
              </a:tr>
              <a:tr h="292400">
                <a:tc>
                  <a:txBody>
                    <a:bodyPr/>
                    <a:lstStyle/>
                    <a:p>
                      <a:pPr marL="0" lvl="0" indent="0" algn="l" rtl="0">
                        <a:lnSpc>
                          <a:spcPct val="115000"/>
                        </a:lnSpc>
                        <a:spcBef>
                          <a:spcPts val="0"/>
                        </a:spcBef>
                        <a:spcAft>
                          <a:spcPts val="0"/>
                        </a:spcAft>
                        <a:buNone/>
                      </a:pPr>
                      <a:r>
                        <a:rPr lang="es-419" sz="1100">
                          <a:latin typeface="DM Sans"/>
                          <a:ea typeface="DM Sans"/>
                          <a:cs typeface="DM Sans"/>
                          <a:sym typeface="DM Sans"/>
                        </a:rPr>
                        <a:t>1.167</a:t>
                      </a:r>
                      <a:endParaRPr sz="110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smtClean="0">
                          <a:latin typeface="DM Sans"/>
                          <a:ea typeface="DM Sans"/>
                          <a:cs typeface="DM Sans"/>
                          <a:sym typeface="DM Sans"/>
                        </a:rPr>
                        <a:t>float</a:t>
                      </a:r>
                      <a:endParaRPr sz="1100" dirty="0">
                        <a:latin typeface="DM Sans"/>
                        <a:ea typeface="DM Sans"/>
                        <a:cs typeface="DM Sans"/>
                        <a:sym typeface="DM Sans"/>
                      </a:endParaRPr>
                    </a:p>
                  </a:txBody>
                  <a:tcPr marL="63500" marR="63500" marT="63500" marB="63500"/>
                </a:tc>
              </a:tr>
              <a:tr h="292400">
                <a:tc>
                  <a:txBody>
                    <a:bodyPr/>
                    <a:lstStyle/>
                    <a:p>
                      <a:pPr marL="0" lvl="0" indent="0" algn="l" rtl="0">
                        <a:lnSpc>
                          <a:spcPct val="115000"/>
                        </a:lnSpc>
                        <a:spcBef>
                          <a:spcPts val="0"/>
                        </a:spcBef>
                        <a:spcAft>
                          <a:spcPts val="0"/>
                        </a:spcAft>
                        <a:buNone/>
                      </a:pPr>
                      <a:r>
                        <a:rPr lang="es-419" sz="1100">
                          <a:latin typeface="DM Sans"/>
                          <a:ea typeface="DM Sans"/>
                          <a:cs typeface="DM Sans"/>
                          <a:sym typeface="DM Sans"/>
                        </a:rPr>
                        <a:t>["Hola", "Mundo"]</a:t>
                      </a:r>
                      <a:endParaRPr sz="110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smtClean="0">
                          <a:latin typeface="DM Sans"/>
                          <a:ea typeface="DM Sans"/>
                          <a:cs typeface="DM Sans"/>
                          <a:sym typeface="DM Sans"/>
                        </a:rPr>
                        <a:t>list</a:t>
                      </a:r>
                      <a:endParaRPr sz="1100" dirty="0">
                        <a:latin typeface="DM Sans"/>
                        <a:ea typeface="DM Sans"/>
                        <a:cs typeface="DM Sans"/>
                        <a:sym typeface="DM Sans"/>
                      </a:endParaRPr>
                    </a:p>
                  </a:txBody>
                  <a:tcPr marL="63500" marR="63500" marT="63500" marB="63500"/>
                </a:tc>
              </a:tr>
              <a:tr h="292400">
                <a:tc>
                  <a:txBody>
                    <a:bodyPr/>
                    <a:lstStyle/>
                    <a:p>
                      <a:pPr marL="0" lvl="0" indent="0" algn="l" rtl="0">
                        <a:lnSpc>
                          <a:spcPct val="115000"/>
                        </a:lnSpc>
                        <a:spcBef>
                          <a:spcPts val="0"/>
                        </a:spcBef>
                        <a:spcAft>
                          <a:spcPts val="0"/>
                        </a:spcAft>
                        <a:buNone/>
                      </a:pPr>
                      <a:r>
                        <a:rPr lang="es-419" sz="1100">
                          <a:latin typeface="DM Sans"/>
                          <a:ea typeface="DM Sans"/>
                          <a:cs typeface="DM Sans"/>
                          <a:sym typeface="DM Sans"/>
                        </a:rPr>
                        <a:t>' '</a:t>
                      </a:r>
                      <a:endParaRPr sz="110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smtClean="0">
                          <a:latin typeface="DM Sans"/>
                          <a:ea typeface="DM Sans"/>
                          <a:cs typeface="DM Sans"/>
                          <a:sym typeface="DM Sans"/>
                        </a:rPr>
                        <a:t>string</a:t>
                      </a:r>
                      <a:endParaRPr sz="1100" dirty="0">
                        <a:latin typeface="DM Sans"/>
                        <a:ea typeface="DM Sans"/>
                        <a:cs typeface="DM Sans"/>
                        <a:sym typeface="DM Sans"/>
                      </a:endParaRPr>
                    </a:p>
                  </a:txBody>
                  <a:tcPr marL="63500" marR="63500" marT="63500" marB="63500"/>
                </a:tc>
              </a:tr>
              <a:tr h="292400">
                <a:tc>
                  <a:txBody>
                    <a:bodyPr/>
                    <a:lstStyle/>
                    <a:p>
                      <a:pPr marL="0" lvl="0" indent="0" algn="l" rtl="0">
                        <a:lnSpc>
                          <a:spcPct val="115000"/>
                        </a:lnSpc>
                        <a:spcBef>
                          <a:spcPts val="0"/>
                        </a:spcBef>
                        <a:spcAft>
                          <a:spcPts val="0"/>
                        </a:spcAft>
                        <a:buNone/>
                      </a:pPr>
                      <a:r>
                        <a:rPr lang="es-419" sz="1100">
                          <a:latin typeface="DM Sans"/>
                          <a:ea typeface="DM Sans"/>
                          <a:cs typeface="DM Sans"/>
                          <a:sym typeface="DM Sans"/>
                        </a:rPr>
                        <a:t>(1, -5, "Hola!")</a:t>
                      </a:r>
                      <a:endParaRPr sz="1100">
                        <a:latin typeface="DM Sans"/>
                        <a:ea typeface="DM Sans"/>
                        <a:cs typeface="DM Sans"/>
                        <a:sym typeface="DM Sans"/>
                      </a:endParaRPr>
                    </a:p>
                  </a:txBody>
                  <a:tcPr marL="63500" marR="63500" marT="63500" marB="63500"/>
                </a:tc>
                <a:tc>
                  <a:txBody>
                    <a:bodyPr/>
                    <a:lstStyle/>
                    <a:p>
                      <a:pPr marL="0" lvl="0" indent="0" algn="l" rtl="0">
                        <a:spcBef>
                          <a:spcPts val="0"/>
                        </a:spcBef>
                        <a:spcAft>
                          <a:spcPts val="0"/>
                        </a:spcAft>
                        <a:buNone/>
                      </a:pPr>
                      <a:r>
                        <a:rPr lang="en-US" sz="1100" dirty="0" err="1" smtClean="0">
                          <a:latin typeface="DM Sans"/>
                          <a:ea typeface="DM Sans"/>
                          <a:cs typeface="DM Sans"/>
                          <a:sym typeface="DM Sans"/>
                        </a:rPr>
                        <a:t>touple</a:t>
                      </a:r>
                      <a:endParaRPr sz="1100" dirty="0">
                        <a:latin typeface="DM Sans"/>
                        <a:ea typeface="DM Sans"/>
                        <a:cs typeface="DM Sans"/>
                        <a:sym typeface="DM Sans"/>
                      </a:endParaRPr>
                    </a:p>
                  </a:txBody>
                  <a:tcPr marL="63500" marR="63500" marT="63500" marB="63500"/>
                </a:tc>
              </a:tr>
            </a:tbl>
          </a:graphicData>
        </a:graphic>
      </p:graphicFrame>
    </p:spTree>
  </p:cSld>
  <p:clrMapOvr>
    <a:masterClrMapping/>
  </p:clrMapOvr>
</p:sld>
</file>

<file path=ppt/theme/theme1.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2017</Words>
  <Application>Microsoft Office PowerPoint</Application>
  <PresentationFormat>Presentación en pantalla (16:9)</PresentationFormat>
  <Paragraphs>320</Paragraphs>
  <Slides>39</Slides>
  <Notes>39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39</vt:i4>
      </vt:variant>
    </vt:vector>
  </HeadingPairs>
  <TitlesOfParts>
    <vt:vector size="46" baseType="lpstr">
      <vt:lpstr>Helvetica Neue Light</vt:lpstr>
      <vt:lpstr>Calibri</vt:lpstr>
      <vt:lpstr>Arial</vt:lpstr>
      <vt:lpstr>Anton</vt:lpstr>
      <vt:lpstr>DM Sans Medium</vt:lpstr>
      <vt:lpstr>DM Sans</vt:lpstr>
      <vt:lpstr>Coderhouse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Peter</cp:lastModifiedBy>
  <cp:revision>3</cp:revision>
  <dcterms:modified xsi:type="dcterms:W3CDTF">2023-02-14T03:36:57Z</dcterms:modified>
</cp:coreProperties>
</file>